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68" r:id="rId2"/>
    <p:sldId id="355" r:id="rId3"/>
    <p:sldId id="359" r:id="rId4"/>
    <p:sldId id="360" r:id="rId5"/>
    <p:sldId id="362" r:id="rId6"/>
    <p:sldId id="287" r:id="rId7"/>
    <p:sldId id="289" r:id="rId8"/>
    <p:sldId id="361" r:id="rId9"/>
    <p:sldId id="299" r:id="rId10"/>
    <p:sldId id="300" r:id="rId11"/>
    <p:sldId id="294" r:id="rId12"/>
    <p:sldId id="295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82041" autoAdjust="0"/>
  </p:normalViewPr>
  <p:slideViewPr>
    <p:cSldViewPr snapToGrid="0">
      <p:cViewPr varScale="1">
        <p:scale>
          <a:sx n="54" d="100"/>
          <a:sy n="54" d="100"/>
        </p:scale>
        <p:origin x="137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6F23F9-BC09-4CA0-B65D-1A8F758C25B9}" type="datetimeFigureOut">
              <a:rPr lang="zh-TW" altLang="en-US" smtClean="0"/>
              <a:t>2020/9/29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7F22F6-233D-4737-828A-6267BCFDCA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4684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baseline="0" dirty="0"/>
              <a:t> </a:t>
            </a:r>
            <a:r>
              <a:rPr lang="zh-TW" altLang="en-US" baseline="0" dirty="0"/>
              <a:t>從 </a:t>
            </a:r>
            <a:r>
              <a:rPr lang="en-US" altLang="zh-TW" baseline="0" dirty="0"/>
              <a:t>RREF</a:t>
            </a:r>
            <a:r>
              <a:rPr lang="zh-TW" altLang="en-US" baseline="0" dirty="0"/>
              <a:t> 一眼看出 </a:t>
            </a:r>
            <a:r>
              <a:rPr lang="en-US" altLang="zh-TW" baseline="0" dirty="0"/>
              <a:t>rank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CE79C3-76E5-418B-ABA1-CA5F50733562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2375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D13982-0C80-4E3D-A114-D02984142FAF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2152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308A9C-5271-48A5-A27A-3F1EC52C9D20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65839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Can I explain this in an intuitive way?</a:t>
            </a:r>
          </a:p>
          <a:p>
            <a:r>
              <a:rPr lang="en-US" altLang="zh-TW" dirty="0"/>
              <a:t>Independent – Intuition 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7F22F6-233D-4737-828A-6267BCFDCA89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6502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FBA96-3FB5-46FF-BE51-A0F39EE07AF8}" type="datetimeFigureOut">
              <a:rPr lang="zh-TW" altLang="en-US" smtClean="0"/>
              <a:t>2020/9/29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92282-06D0-4FA8-9072-9E39CB8B4B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5566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FBA96-3FB5-46FF-BE51-A0F39EE07AF8}" type="datetimeFigureOut">
              <a:rPr lang="zh-TW" altLang="en-US" smtClean="0"/>
              <a:t>2020/9/29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92282-06D0-4FA8-9072-9E39CB8B4B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5303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FBA96-3FB5-46FF-BE51-A0F39EE07AF8}" type="datetimeFigureOut">
              <a:rPr lang="zh-TW" altLang="en-US" smtClean="0"/>
              <a:t>2020/9/29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92282-06D0-4FA8-9072-9E39CB8B4B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5042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FBA96-3FB5-46FF-BE51-A0F39EE07AF8}" type="datetimeFigureOut">
              <a:rPr lang="zh-TW" altLang="en-US" smtClean="0"/>
              <a:t>2020/9/29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92282-06D0-4FA8-9072-9E39CB8B4B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89738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FBA96-3FB5-46FF-BE51-A0F39EE07AF8}" type="datetimeFigureOut">
              <a:rPr lang="zh-TW" altLang="en-US" smtClean="0"/>
              <a:t>2020/9/29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92282-06D0-4FA8-9072-9E39CB8B4B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5334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FBA96-3FB5-46FF-BE51-A0F39EE07AF8}" type="datetimeFigureOut">
              <a:rPr lang="zh-TW" altLang="en-US" smtClean="0"/>
              <a:t>2020/9/29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92282-06D0-4FA8-9072-9E39CB8B4B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7836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FBA96-3FB5-46FF-BE51-A0F39EE07AF8}" type="datetimeFigureOut">
              <a:rPr lang="zh-TW" altLang="en-US" smtClean="0"/>
              <a:t>2020/9/29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92282-06D0-4FA8-9072-9E39CB8B4B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6775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FBA96-3FB5-46FF-BE51-A0F39EE07AF8}" type="datetimeFigureOut">
              <a:rPr lang="zh-TW" altLang="en-US" smtClean="0"/>
              <a:t>2020/9/29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92282-06D0-4FA8-9072-9E39CB8B4B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1038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FBA96-3FB5-46FF-BE51-A0F39EE07AF8}" type="datetimeFigureOut">
              <a:rPr lang="zh-TW" altLang="en-US" smtClean="0"/>
              <a:t>2020/9/29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92282-06D0-4FA8-9072-9E39CB8B4B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8163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FBA96-3FB5-46FF-BE51-A0F39EE07AF8}" type="datetimeFigureOut">
              <a:rPr lang="zh-TW" altLang="en-US" smtClean="0"/>
              <a:t>2020/9/29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92282-06D0-4FA8-9072-9E39CB8B4B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6265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FBA96-3FB5-46FF-BE51-A0F39EE07AF8}" type="datetimeFigureOut">
              <a:rPr lang="zh-TW" altLang="en-US" smtClean="0"/>
              <a:t>2020/9/29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92282-06D0-4FA8-9072-9E39CB8B4B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8633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FBA96-3FB5-46FF-BE51-A0F39EE07AF8}" type="datetimeFigureOut">
              <a:rPr lang="zh-TW" altLang="en-US" smtClean="0"/>
              <a:t>2020/9/29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92282-06D0-4FA8-9072-9E39CB8B4B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0902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5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7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emf"/><Relationship Id="rId5" Type="http://schemas.openxmlformats.org/officeDocument/2006/relationships/image" Target="NULL"/><Relationship Id="rId10" Type="http://schemas.openxmlformats.org/officeDocument/2006/relationships/image" Target="../media/image2.emf"/><Relationship Id="rId4" Type="http://schemas.openxmlformats.org/officeDocument/2006/relationships/image" Target="NULL"/><Relationship Id="rId9" Type="http://schemas.openxmlformats.org/officeDocument/2006/relationships/image" Target="NUL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image" Target="NULL"/><Relationship Id="rId3" Type="http://schemas.openxmlformats.org/officeDocument/2006/relationships/image" Target="../media/image4.emf"/><Relationship Id="rId7" Type="http://schemas.openxmlformats.org/officeDocument/2006/relationships/image" Target="NULL"/><Relationship Id="rId12" Type="http://schemas.openxmlformats.org/officeDocument/2006/relationships/image" Target="NUL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11" Type="http://schemas.openxmlformats.org/officeDocument/2006/relationships/image" Target="NULL"/><Relationship Id="rId5" Type="http://schemas.openxmlformats.org/officeDocument/2006/relationships/image" Target="NULL"/><Relationship Id="rId15" Type="http://schemas.openxmlformats.org/officeDocument/2006/relationships/image" Target="NULL"/><Relationship Id="rId10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Relationship Id="rId14" Type="http://schemas.openxmlformats.org/officeDocument/2006/relationships/image" Target="NUL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一張含有 室內, 物件, 桌, 坐 的圖片&#10;&#10;自動產生的描述">
            <a:extLst>
              <a:ext uri="{FF2B5EF4-FFF2-40B4-BE49-F238E27FC236}">
                <a16:creationId xmlns:a16="http://schemas.microsoft.com/office/drawing/2014/main" id="{D3BB9E45-E2DF-49AF-AECB-2CC4FA1F458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</a:blip>
          <a:srcRect t="990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2"/>
            <a:ext cx="6858000" cy="2900518"/>
          </a:xfrm>
        </p:spPr>
        <p:txBody>
          <a:bodyPr>
            <a:normAutofit/>
          </a:bodyPr>
          <a:lstStyle/>
          <a:p>
            <a:r>
              <a:rPr lang="en-US" altLang="zh-TW" b="1">
                <a:solidFill>
                  <a:srgbClr val="FFFFFF"/>
                </a:solidFill>
              </a:rPr>
              <a:t>Check Independence</a:t>
            </a:r>
            <a:endParaRPr lang="zh-TW" altLang="en-US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3125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Independent</a:t>
            </a:r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1456336" y="1999058"/>
            <a:ext cx="2647950" cy="830997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400" dirty="0"/>
              <a:t>All columns are independent</a:t>
            </a:r>
            <a:endParaRPr lang="zh-TW" altLang="en-US" sz="2400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1456336" y="3546379"/>
            <a:ext cx="2647950" cy="830997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400" dirty="0"/>
              <a:t>Every column is a pivot column</a:t>
            </a:r>
            <a:endParaRPr lang="zh-TW" altLang="en-US" sz="2400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1456336" y="5067446"/>
            <a:ext cx="2647950" cy="1200329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400" dirty="0"/>
              <a:t>Every column in RREF(A) is standard vector.</a:t>
            </a:r>
            <a:endParaRPr lang="zh-TW" altLang="en-US" sz="2400" dirty="0"/>
          </a:p>
        </p:txBody>
      </p:sp>
      <p:sp>
        <p:nvSpPr>
          <p:cNvPr id="14" name="向右箭號 13"/>
          <p:cNvSpPr/>
          <p:nvPr/>
        </p:nvSpPr>
        <p:spPr>
          <a:xfrm rot="5400000">
            <a:off x="2508865" y="2998687"/>
            <a:ext cx="542892" cy="431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向右箭號 14"/>
          <p:cNvSpPr/>
          <p:nvPr/>
        </p:nvSpPr>
        <p:spPr>
          <a:xfrm rot="5400000">
            <a:off x="2495622" y="4506511"/>
            <a:ext cx="569378" cy="431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文字方塊 16"/>
          <p:cNvSpPr txBox="1"/>
          <p:nvPr/>
        </p:nvSpPr>
        <p:spPr>
          <a:xfrm>
            <a:off x="4260981" y="2830055"/>
            <a:ext cx="342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Columns are linear independent</a:t>
            </a:r>
            <a:endParaRPr lang="zh-TW" altLang="en-US" sz="2800" dirty="0"/>
          </a:p>
        </p:txBody>
      </p:sp>
      <p:sp>
        <p:nvSpPr>
          <p:cNvPr id="18" name="向下箭號 17"/>
          <p:cNvSpPr/>
          <p:nvPr/>
        </p:nvSpPr>
        <p:spPr>
          <a:xfrm>
            <a:off x="5756406" y="4014488"/>
            <a:ext cx="438150" cy="7905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800"/>
          </a:p>
        </p:txBody>
      </p:sp>
      <p:sp>
        <p:nvSpPr>
          <p:cNvPr id="19" name="文字方塊 18"/>
          <p:cNvSpPr txBox="1"/>
          <p:nvPr/>
        </p:nvSpPr>
        <p:spPr>
          <a:xfrm>
            <a:off x="4664119" y="4037777"/>
            <a:ext cx="10922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2800" dirty="0"/>
              <a:t>RREF</a:t>
            </a:r>
            <a:endParaRPr lang="zh-TW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文字方塊 21"/>
              <p:cNvSpPr txBox="1"/>
              <p:nvPr/>
            </p:nvSpPr>
            <p:spPr>
              <a:xfrm>
                <a:off x="5119455" y="1410158"/>
                <a:ext cx="1612429" cy="13694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e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e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e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e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800" i="1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e>
                                    <m:e>
                                      <m:r>
                                        <a:rPr lang="en-US" altLang="zh-TW" sz="2800" i="1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e>
                                    <m:e>
                                      <m:r>
                                        <a:rPr lang="en-US" altLang="zh-TW" sz="2800" i="1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800" i="1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e>
                                    <m:e>
                                      <m:r>
                                        <a:rPr lang="en-US" altLang="zh-TW" sz="2800" i="1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e>
                                    <m:e>
                                      <m:r>
                                        <a:rPr lang="en-US" altLang="zh-TW" sz="2800" i="1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2" name="文字方塊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9455" y="1410158"/>
                <a:ext cx="1612429" cy="136947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文字方塊 22"/>
          <p:cNvSpPr txBox="1"/>
          <p:nvPr/>
        </p:nvSpPr>
        <p:spPr>
          <a:xfrm>
            <a:off x="5417455" y="904482"/>
            <a:ext cx="10164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4X3</a:t>
            </a:r>
            <a:endParaRPr lang="zh-TW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文字方塊 23"/>
              <p:cNvSpPr txBox="1"/>
              <p:nvPr/>
            </p:nvSpPr>
            <p:spPr>
              <a:xfrm>
                <a:off x="5198834" y="5058678"/>
                <a:ext cx="1453667" cy="13606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4" name="文字方塊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8834" y="5058678"/>
                <a:ext cx="1453667" cy="136062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矩形 2"/>
          <p:cNvSpPr/>
          <p:nvPr/>
        </p:nvSpPr>
        <p:spPr>
          <a:xfrm>
            <a:off x="5324339" y="5146040"/>
            <a:ext cx="345734" cy="13789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矩形 27"/>
          <p:cNvSpPr/>
          <p:nvPr/>
        </p:nvSpPr>
        <p:spPr>
          <a:xfrm>
            <a:off x="5802614" y="5093201"/>
            <a:ext cx="345734" cy="13789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矩形 28"/>
          <p:cNvSpPr/>
          <p:nvPr/>
        </p:nvSpPr>
        <p:spPr>
          <a:xfrm>
            <a:off x="6148348" y="5146039"/>
            <a:ext cx="345734" cy="13789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文字方塊 24"/>
              <p:cNvSpPr txBox="1"/>
              <p:nvPr/>
            </p:nvSpPr>
            <p:spPr>
              <a:xfrm>
                <a:off x="7130776" y="5125555"/>
                <a:ext cx="1039515" cy="12268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4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48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4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48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𝑶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4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5" name="文字方塊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0776" y="5125555"/>
                <a:ext cx="1039515" cy="122687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79821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8" grpId="0" animBg="1"/>
      <p:bldP spid="29" grpId="0" animBg="1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Independent</a:t>
            </a:r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1456336" y="1999058"/>
            <a:ext cx="2647950" cy="830997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400" dirty="0"/>
              <a:t>All columns are independent</a:t>
            </a:r>
            <a:endParaRPr lang="zh-TW" altLang="en-US" sz="2400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1456336" y="3546379"/>
            <a:ext cx="2647950" cy="830997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400" dirty="0"/>
              <a:t>Every column is a pivot column</a:t>
            </a:r>
            <a:endParaRPr lang="zh-TW" altLang="en-US" sz="2400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1456336" y="5067446"/>
            <a:ext cx="2647950" cy="1200329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400" dirty="0"/>
              <a:t>Every column in RREF(A) is standard vector.</a:t>
            </a:r>
            <a:endParaRPr lang="zh-TW" altLang="en-US" sz="2400" dirty="0"/>
          </a:p>
        </p:txBody>
      </p:sp>
      <p:sp>
        <p:nvSpPr>
          <p:cNvPr id="14" name="向右箭號 13"/>
          <p:cNvSpPr/>
          <p:nvPr/>
        </p:nvSpPr>
        <p:spPr>
          <a:xfrm rot="5400000">
            <a:off x="2508865" y="2998687"/>
            <a:ext cx="542892" cy="431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向右箭號 14"/>
          <p:cNvSpPr/>
          <p:nvPr/>
        </p:nvSpPr>
        <p:spPr>
          <a:xfrm rot="5400000">
            <a:off x="2495622" y="4506511"/>
            <a:ext cx="569378" cy="431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字方塊 15"/>
              <p:cNvSpPr txBox="1"/>
              <p:nvPr/>
            </p:nvSpPr>
            <p:spPr>
              <a:xfrm>
                <a:off x="5358875" y="1882904"/>
                <a:ext cx="2127057" cy="10633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e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e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e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e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e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e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6" name="文字方塊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8875" y="1882904"/>
                <a:ext cx="2127057" cy="106330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文字方塊 16"/>
          <p:cNvSpPr txBox="1"/>
          <p:nvPr/>
        </p:nvSpPr>
        <p:spPr>
          <a:xfrm>
            <a:off x="5914189" y="1377256"/>
            <a:ext cx="10164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3X4</a:t>
            </a:r>
            <a:endParaRPr lang="zh-TW" altLang="en-US" sz="2800" dirty="0"/>
          </a:p>
        </p:txBody>
      </p:sp>
      <p:sp>
        <p:nvSpPr>
          <p:cNvPr id="18" name="文字方塊 17"/>
          <p:cNvSpPr txBox="1"/>
          <p:nvPr/>
        </p:nvSpPr>
        <p:spPr>
          <a:xfrm>
            <a:off x="4707902" y="2943141"/>
            <a:ext cx="342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Columns are linear independent</a:t>
            </a:r>
            <a:endParaRPr lang="zh-TW" altLang="en-US" sz="2800" dirty="0"/>
          </a:p>
        </p:txBody>
      </p:sp>
      <p:sp>
        <p:nvSpPr>
          <p:cNvPr id="19" name="向下箭號 18"/>
          <p:cNvSpPr/>
          <p:nvPr/>
        </p:nvSpPr>
        <p:spPr>
          <a:xfrm>
            <a:off x="6278036" y="4009318"/>
            <a:ext cx="438150" cy="7905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800"/>
          </a:p>
        </p:txBody>
      </p:sp>
      <p:sp>
        <p:nvSpPr>
          <p:cNvPr id="20" name="文字方塊 19"/>
          <p:cNvSpPr txBox="1"/>
          <p:nvPr/>
        </p:nvSpPr>
        <p:spPr>
          <a:xfrm>
            <a:off x="4934857" y="4081570"/>
            <a:ext cx="13431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2800" dirty="0"/>
              <a:t>RREF</a:t>
            </a:r>
            <a:endParaRPr lang="zh-TW" altLang="en-US" sz="2800" dirty="0"/>
          </a:p>
        </p:txBody>
      </p:sp>
      <p:pic>
        <p:nvPicPr>
          <p:cNvPr id="22" name="Picture 2" descr="http://pic.sucaibar.com/pic/201308/17/7f29275bc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5911" y="3020585"/>
            <a:ext cx="799216" cy="799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4" name="文字方塊 23"/>
              <p:cNvSpPr txBox="1"/>
              <p:nvPr/>
            </p:nvSpPr>
            <p:spPr>
              <a:xfrm>
                <a:off x="5358875" y="5007100"/>
                <a:ext cx="2214901" cy="11394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4" name="文字方塊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8875" y="5007100"/>
                <a:ext cx="2214901" cy="113941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矩形 25"/>
          <p:cNvSpPr/>
          <p:nvPr/>
        </p:nvSpPr>
        <p:spPr>
          <a:xfrm>
            <a:off x="5546443" y="4957486"/>
            <a:ext cx="345734" cy="13789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矩形 26"/>
          <p:cNvSpPr/>
          <p:nvPr/>
        </p:nvSpPr>
        <p:spPr>
          <a:xfrm>
            <a:off x="6024718" y="4904647"/>
            <a:ext cx="345734" cy="13789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矩形 27"/>
          <p:cNvSpPr/>
          <p:nvPr/>
        </p:nvSpPr>
        <p:spPr>
          <a:xfrm>
            <a:off x="6543319" y="4939913"/>
            <a:ext cx="345734" cy="13789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矩形 28"/>
          <p:cNvSpPr/>
          <p:nvPr/>
        </p:nvSpPr>
        <p:spPr>
          <a:xfrm>
            <a:off x="7037773" y="4888829"/>
            <a:ext cx="345734" cy="13789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文字方塊 20"/>
          <p:cNvSpPr txBox="1"/>
          <p:nvPr/>
        </p:nvSpPr>
        <p:spPr>
          <a:xfrm>
            <a:off x="7235356" y="3945302"/>
            <a:ext cx="18201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Cannot be a pivot column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cxnSp>
        <p:nvCxnSpPr>
          <p:cNvPr id="9" name="直線單箭頭接點 8"/>
          <p:cNvCxnSpPr>
            <a:stCxn id="21" idx="1"/>
          </p:cNvCxnSpPr>
          <p:nvPr/>
        </p:nvCxnSpPr>
        <p:spPr>
          <a:xfrm>
            <a:off x="7235356" y="4360801"/>
            <a:ext cx="0" cy="78889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986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29" grpId="0" animBg="1"/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Independent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6107799" y="3854398"/>
            <a:ext cx="20332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Dependent or Independent?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871596" y="3163704"/>
            <a:ext cx="3263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(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矮胖型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)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pic>
        <p:nvPicPr>
          <p:cNvPr id="8" name="Picture 22" descr="latex-image-1.pd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795" y="3913379"/>
            <a:ext cx="4476559" cy="97150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字方塊 8"/>
              <p:cNvSpPr txBox="1"/>
              <p:nvPr/>
            </p:nvSpPr>
            <p:spPr>
              <a:xfrm>
                <a:off x="1440018" y="2100400"/>
                <a:ext cx="2127057" cy="10633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kumimoji="0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kumimoji="0" lang="en-US" altLang="zh-TW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kumimoji="0" lang="en-US" altLang="zh-TW" sz="2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kumimoji="0" lang="en-US" altLang="zh-TW" sz="28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∗</m:t>
                                      </m:r>
                                    </m:e>
                                    <m:e>
                                      <m:r>
                                        <a:rPr kumimoji="0" lang="en-US" altLang="zh-TW" sz="28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∗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kumimoji="0" lang="en-US" altLang="zh-TW" sz="28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∗</m:t>
                                      </m:r>
                                    </m:e>
                                    <m:e>
                                      <m:r>
                                        <a:rPr kumimoji="0" lang="en-US" altLang="zh-TW" sz="28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∗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kumimoji="0" lang="en-US" altLang="zh-TW" sz="28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∗</m:t>
                                      </m:r>
                                    </m:e>
                                    <m:e>
                                      <m:r>
                                        <a:rPr kumimoji="0" lang="en-US" altLang="zh-TW" sz="28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∗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kumimoji="0" lang="en-US" altLang="zh-TW" sz="2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kumimoji="0" lang="en-US" altLang="zh-TW" sz="28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∗</m:t>
                                      </m:r>
                                    </m:e>
                                    <m:e>
                                      <m:r>
                                        <a:rPr kumimoji="0" lang="en-US" altLang="zh-TW" sz="28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∗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kumimoji="0" lang="en-US" altLang="zh-TW" sz="28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∗</m:t>
                                      </m:r>
                                    </m:e>
                                    <m:e>
                                      <m:r>
                                        <a:rPr kumimoji="0" lang="en-US" altLang="zh-TW" sz="28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∗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kumimoji="0" lang="en-US" altLang="zh-TW" sz="28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∗</m:t>
                                      </m:r>
                                    </m:e>
                                    <m:e>
                                      <m:r>
                                        <a:rPr kumimoji="0" lang="en-US" altLang="zh-TW" sz="28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∗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0" lang="zh-TW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9" name="文字方塊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0018" y="2100400"/>
                <a:ext cx="2127057" cy="106330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文字方塊 9"/>
          <p:cNvSpPr txBox="1"/>
          <p:nvPr/>
        </p:nvSpPr>
        <p:spPr>
          <a:xfrm>
            <a:off x="5556628" y="2216553"/>
            <a:ext cx="2356757" cy="83099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The columns are dependent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1" name="向右箭號 10"/>
          <p:cNvSpPr/>
          <p:nvPr/>
        </p:nvSpPr>
        <p:spPr>
          <a:xfrm>
            <a:off x="3730171" y="2216553"/>
            <a:ext cx="1698172" cy="4154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2" name="向右箭號 11"/>
          <p:cNvSpPr/>
          <p:nvPr/>
        </p:nvSpPr>
        <p:spPr>
          <a:xfrm flipH="1">
            <a:off x="3695360" y="2722021"/>
            <a:ext cx="1698172" cy="4154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pic>
        <p:nvPicPr>
          <p:cNvPr id="13" name="Picture 2" descr="http://pic.sucaibar.com/pic/201308/17/7f29275bc4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5131" y="2632051"/>
            <a:ext cx="604783" cy="604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文字方塊 13"/>
          <p:cNvSpPr txBox="1"/>
          <p:nvPr/>
        </p:nvSpPr>
        <p:spPr>
          <a:xfrm>
            <a:off x="1394329" y="5135304"/>
            <a:ext cx="6369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More than 3 vectors in R</a:t>
            </a:r>
            <a:r>
              <a:rPr kumimoji="0" lang="en-US" altLang="zh-TW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3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 must be dependent.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1420162" y="5704551"/>
            <a:ext cx="6369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More than m vectors in R</a:t>
            </a:r>
            <a:r>
              <a:rPr kumimoji="0" lang="en-US" altLang="zh-TW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m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 must be dependent.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AEE6AF2C-5015-4A50-A132-6BABAA3A5800}"/>
              </a:ext>
            </a:extLst>
          </p:cNvPr>
          <p:cNvSpPr txBox="1"/>
          <p:nvPr/>
        </p:nvSpPr>
        <p:spPr>
          <a:xfrm>
            <a:off x="2957815" y="1639218"/>
            <a:ext cx="36462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因為太胖了，自己走不動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B3F9D01D-E89D-4D1E-BB49-12BEB1F3B0F3}"/>
                  </a:ext>
                </a:extLst>
              </p:cNvPr>
              <p:cNvSpPr txBox="1"/>
              <p:nvPr/>
            </p:nvSpPr>
            <p:spPr>
              <a:xfrm>
                <a:off x="7432324" y="429561"/>
                <a:ext cx="962122" cy="976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B3F9D01D-E89D-4D1E-BB49-12BEB1F3B0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2324" y="429561"/>
                <a:ext cx="962122" cy="97661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文字方塊 15">
            <a:extLst>
              <a:ext uri="{FF2B5EF4-FFF2-40B4-BE49-F238E27FC236}">
                <a16:creationId xmlns:a16="http://schemas.microsoft.com/office/drawing/2014/main" id="{A7B66B90-B590-4DA9-97ED-E2DB6C862BA0}"/>
              </a:ext>
            </a:extLst>
          </p:cNvPr>
          <p:cNvSpPr txBox="1"/>
          <p:nvPr/>
        </p:nvSpPr>
        <p:spPr>
          <a:xfrm>
            <a:off x="7124442" y="1406175"/>
            <a:ext cx="20332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</a:rPr>
              <a:t>dependent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96912A70-7DD8-4119-BD97-657F5319BCDA}"/>
              </a:ext>
            </a:extLst>
          </p:cNvPr>
          <p:cNvSpPr txBox="1"/>
          <p:nvPr/>
        </p:nvSpPr>
        <p:spPr>
          <a:xfrm>
            <a:off x="7110715" y="4575102"/>
            <a:ext cx="20332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</a:rPr>
              <a:t>dependent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6594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10" grpId="0" animBg="1"/>
      <p:bldP spid="11" grpId="0" animBg="1"/>
      <p:bldP spid="12" grpId="0" animBg="1"/>
      <p:bldP spid="14" grpId="0"/>
      <p:bldP spid="15" grpId="0"/>
      <p:bldP spid="6" grpId="0"/>
      <p:bldP spid="7" grpId="0"/>
      <p:bldP spid="16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Checking Independence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742391" y="2873194"/>
            <a:ext cx="7702550" cy="46166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altLang="zh-TW" sz="2400" dirty="0"/>
              <a:t>A set of n vectors </a:t>
            </a:r>
            <a:r>
              <a:rPr lang="en-US" altLang="zh-TW" sz="2400" dirty="0">
                <a:sym typeface="Symbol" pitchFamily="18" charset="2"/>
              </a:rPr>
              <a:t>{</a:t>
            </a:r>
            <a:r>
              <a:rPr lang="en-US" altLang="zh-TW" sz="2400" b="1" dirty="0"/>
              <a:t>a</a:t>
            </a:r>
            <a:r>
              <a:rPr lang="en-US" altLang="zh-TW" sz="2400" baseline="-25000" dirty="0">
                <a:sym typeface="Symbol" pitchFamily="18" charset="2"/>
              </a:rPr>
              <a:t>1</a:t>
            </a:r>
            <a:r>
              <a:rPr lang="en-US" altLang="zh-TW" sz="2400" dirty="0">
                <a:sym typeface="Symbol" pitchFamily="18" charset="2"/>
              </a:rPr>
              <a:t>, </a:t>
            </a:r>
            <a:r>
              <a:rPr lang="en-US" altLang="zh-TW" sz="2400" b="1" dirty="0">
                <a:sym typeface="Symbol" pitchFamily="18" charset="2"/>
              </a:rPr>
              <a:t>a</a:t>
            </a:r>
            <a:r>
              <a:rPr lang="en-US" altLang="zh-TW" sz="2400" i="1" baseline="-25000" dirty="0">
                <a:sym typeface="Symbol" pitchFamily="18" charset="2"/>
              </a:rPr>
              <a:t>2</a:t>
            </a:r>
            <a:r>
              <a:rPr lang="en-US" altLang="zh-TW" sz="2400" dirty="0">
                <a:sym typeface="Symbol" pitchFamily="18" charset="2"/>
              </a:rPr>
              <a:t>, , </a:t>
            </a:r>
            <a:r>
              <a:rPr lang="en-US" altLang="zh-TW" sz="2400" b="1" dirty="0">
                <a:sym typeface="Symbol" pitchFamily="18" charset="2"/>
              </a:rPr>
              <a:t>a</a:t>
            </a:r>
            <a:r>
              <a:rPr lang="en-US" altLang="zh-TW" sz="2400" i="1" baseline="-25000" dirty="0">
                <a:sym typeface="Symbol" pitchFamily="18" charset="2"/>
              </a:rPr>
              <a:t>n</a:t>
            </a:r>
            <a:r>
              <a:rPr lang="en-US" altLang="zh-TW" sz="2400" dirty="0">
                <a:sym typeface="Symbol" pitchFamily="18" charset="2"/>
              </a:rPr>
              <a:t>} </a:t>
            </a:r>
            <a:r>
              <a:rPr lang="en-US" altLang="zh-TW" sz="2400" dirty="0"/>
              <a:t>is linear dependent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/>
              <p:cNvSpPr txBox="1"/>
              <p:nvPr/>
            </p:nvSpPr>
            <p:spPr>
              <a:xfrm>
                <a:off x="742391" y="6278591"/>
                <a:ext cx="4113702" cy="369332"/>
              </a:xfrm>
              <a:prstGeom prst="rect">
                <a:avLst/>
              </a:prstGeom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40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zh-TW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TW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sz="2400" b="1" i="1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zh-TW" altLang="en-US" sz="2400" b="1" dirty="0"/>
                  <a:t> </a:t>
                </a:r>
                <a:r>
                  <a:rPr lang="en-US" altLang="zh-TW" sz="2400" dirty="0"/>
                  <a:t>have non-zero solution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391" y="6278591"/>
                <a:ext cx="4113702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文字方塊 14"/>
          <p:cNvSpPr txBox="1"/>
          <p:nvPr/>
        </p:nvSpPr>
        <p:spPr>
          <a:xfrm>
            <a:off x="744553" y="3403962"/>
            <a:ext cx="7698227" cy="83099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400" dirty="0"/>
              <a:t>Given a vector set, </a:t>
            </a:r>
            <a:r>
              <a:rPr lang="en-US" altLang="zh-TW" sz="2400" dirty="0">
                <a:sym typeface="Symbol" pitchFamily="18" charset="2"/>
              </a:rPr>
              <a:t>{</a:t>
            </a:r>
            <a:r>
              <a:rPr lang="en-US" altLang="zh-TW" sz="2400" b="1" dirty="0"/>
              <a:t>a</a:t>
            </a:r>
            <a:r>
              <a:rPr lang="en-US" altLang="zh-TW" sz="2400" baseline="-25000" dirty="0">
                <a:sym typeface="Symbol" pitchFamily="18" charset="2"/>
              </a:rPr>
              <a:t>1</a:t>
            </a:r>
            <a:r>
              <a:rPr lang="en-US" altLang="zh-TW" sz="2400" dirty="0">
                <a:sym typeface="Symbol" pitchFamily="18" charset="2"/>
              </a:rPr>
              <a:t>, </a:t>
            </a:r>
            <a:r>
              <a:rPr lang="en-US" altLang="zh-TW" sz="2400" b="1" dirty="0">
                <a:sym typeface="Symbol" pitchFamily="18" charset="2"/>
              </a:rPr>
              <a:t>a</a:t>
            </a:r>
            <a:r>
              <a:rPr lang="en-US" altLang="zh-TW" sz="2400" i="1" baseline="-25000" dirty="0">
                <a:sym typeface="Symbol" pitchFamily="18" charset="2"/>
              </a:rPr>
              <a:t>2</a:t>
            </a:r>
            <a:r>
              <a:rPr lang="en-US" altLang="zh-TW" sz="2400" dirty="0">
                <a:sym typeface="Symbol" pitchFamily="18" charset="2"/>
              </a:rPr>
              <a:t>, , </a:t>
            </a:r>
            <a:r>
              <a:rPr lang="en-US" altLang="zh-TW" sz="2400" b="1" dirty="0">
                <a:sym typeface="Symbol" pitchFamily="18" charset="2"/>
              </a:rPr>
              <a:t>a</a:t>
            </a:r>
            <a:r>
              <a:rPr lang="en-US" altLang="zh-TW" sz="2400" i="1" baseline="-25000" dirty="0">
                <a:sym typeface="Symbol" pitchFamily="18" charset="2"/>
              </a:rPr>
              <a:t>n</a:t>
            </a:r>
            <a:r>
              <a:rPr lang="en-US" altLang="zh-TW" sz="2400" dirty="0">
                <a:sym typeface="Symbol" pitchFamily="18" charset="2"/>
              </a:rPr>
              <a:t>}, if there exists any </a:t>
            </a:r>
            <a:r>
              <a:rPr lang="en-US" altLang="zh-TW" sz="2400" b="1" dirty="0" err="1"/>
              <a:t>a</a:t>
            </a:r>
            <a:r>
              <a:rPr lang="en-US" altLang="zh-TW" sz="2400" i="1" baseline="-25000" dirty="0" err="1">
                <a:sym typeface="Symbol" pitchFamily="18" charset="2"/>
              </a:rPr>
              <a:t>i</a:t>
            </a:r>
            <a:r>
              <a:rPr lang="en-US" altLang="zh-TW" sz="2400" dirty="0">
                <a:sym typeface="Symbol" pitchFamily="18" charset="2"/>
              </a:rPr>
              <a:t> that is a linear combination of other vectors</a:t>
            </a:r>
            <a:r>
              <a:rPr lang="en-US" altLang="zh-TW" sz="2400" dirty="0"/>
              <a:t> </a:t>
            </a:r>
            <a:endParaRPr lang="zh-TW" altLang="en-US" sz="2400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744553" y="4750882"/>
            <a:ext cx="7698227" cy="120032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400" dirty="0"/>
              <a:t>Given a vector set, </a:t>
            </a:r>
            <a:r>
              <a:rPr lang="en-US" altLang="zh-TW" sz="2400" dirty="0">
                <a:sym typeface="Symbol" pitchFamily="18" charset="2"/>
              </a:rPr>
              <a:t>{</a:t>
            </a:r>
            <a:r>
              <a:rPr lang="en-US" altLang="zh-TW" sz="2400" b="1" dirty="0"/>
              <a:t>a</a:t>
            </a:r>
            <a:r>
              <a:rPr lang="en-US" altLang="zh-TW" sz="2400" baseline="-25000" dirty="0">
                <a:sym typeface="Symbol" pitchFamily="18" charset="2"/>
              </a:rPr>
              <a:t>1</a:t>
            </a:r>
            <a:r>
              <a:rPr lang="en-US" altLang="zh-TW" sz="2400" dirty="0">
                <a:sym typeface="Symbol" pitchFamily="18" charset="2"/>
              </a:rPr>
              <a:t>, </a:t>
            </a:r>
            <a:r>
              <a:rPr lang="en-US" altLang="zh-TW" sz="2400" b="1" dirty="0"/>
              <a:t>a</a:t>
            </a:r>
            <a:r>
              <a:rPr lang="en-US" altLang="zh-TW" sz="2400" i="1" baseline="-25000" dirty="0">
                <a:sym typeface="Symbol" pitchFamily="18" charset="2"/>
              </a:rPr>
              <a:t>2</a:t>
            </a:r>
            <a:r>
              <a:rPr lang="en-US" altLang="zh-TW" sz="2400" dirty="0">
                <a:sym typeface="Symbol" pitchFamily="18" charset="2"/>
              </a:rPr>
              <a:t>, , </a:t>
            </a:r>
            <a:r>
              <a:rPr lang="en-US" altLang="zh-TW" sz="2400" b="1" dirty="0"/>
              <a:t>a</a:t>
            </a:r>
            <a:r>
              <a:rPr lang="en-US" altLang="zh-TW" sz="2400" i="1" baseline="-25000" dirty="0">
                <a:sym typeface="Symbol" pitchFamily="18" charset="2"/>
              </a:rPr>
              <a:t>n</a:t>
            </a:r>
            <a:r>
              <a:rPr lang="en-US" altLang="zh-TW" sz="2400" dirty="0">
                <a:sym typeface="Symbol" pitchFamily="18" charset="2"/>
              </a:rPr>
              <a:t>}, there exists scalars </a:t>
            </a:r>
            <a:r>
              <a:rPr lang="en-US" altLang="zh-TW" sz="2400" i="1" dirty="0">
                <a:sym typeface="Symbol" pitchFamily="18" charset="2"/>
              </a:rPr>
              <a:t>x</a:t>
            </a:r>
            <a:r>
              <a:rPr lang="en-US" altLang="zh-TW" sz="2400" baseline="-25000" dirty="0">
                <a:sym typeface="Symbol" pitchFamily="18" charset="2"/>
              </a:rPr>
              <a:t>1</a:t>
            </a:r>
            <a:r>
              <a:rPr lang="en-US" altLang="zh-TW" sz="2400" dirty="0">
                <a:sym typeface="Symbol" pitchFamily="18" charset="2"/>
              </a:rPr>
              <a:t>, </a:t>
            </a:r>
            <a:r>
              <a:rPr lang="en-US" altLang="zh-TW" sz="2400" i="1" dirty="0">
                <a:sym typeface="Symbol" pitchFamily="18" charset="2"/>
              </a:rPr>
              <a:t>x</a:t>
            </a:r>
            <a:r>
              <a:rPr lang="en-US" altLang="zh-TW" sz="2400" i="1" baseline="-25000" dirty="0">
                <a:sym typeface="Symbol" pitchFamily="18" charset="2"/>
              </a:rPr>
              <a:t>2</a:t>
            </a:r>
            <a:r>
              <a:rPr lang="en-US" altLang="zh-TW" sz="2400" dirty="0">
                <a:sym typeface="Symbol" pitchFamily="18" charset="2"/>
              </a:rPr>
              <a:t>, , </a:t>
            </a:r>
            <a:r>
              <a:rPr lang="en-US" altLang="zh-TW" sz="2400" i="1" dirty="0" err="1">
                <a:sym typeface="Symbol" pitchFamily="18" charset="2"/>
              </a:rPr>
              <a:t>x</a:t>
            </a:r>
            <a:r>
              <a:rPr lang="en-US" altLang="zh-TW" sz="2400" i="1" baseline="-25000" dirty="0" err="1">
                <a:sym typeface="Symbol" pitchFamily="18" charset="2"/>
              </a:rPr>
              <a:t>n</a:t>
            </a:r>
            <a:r>
              <a:rPr lang="en-US" altLang="zh-TW" sz="2400" dirty="0">
                <a:sym typeface="Symbol" pitchFamily="18" charset="2"/>
              </a:rPr>
              <a:t>, that are </a:t>
            </a:r>
            <a:r>
              <a:rPr lang="en-US" altLang="zh-TW" sz="2400" b="1" dirty="0">
                <a:solidFill>
                  <a:srgbClr val="FF0000"/>
                </a:solidFill>
                <a:sym typeface="Symbol" pitchFamily="18" charset="2"/>
              </a:rPr>
              <a:t>not all zero</a:t>
            </a:r>
            <a:r>
              <a:rPr lang="en-US" altLang="zh-TW" sz="2400" dirty="0">
                <a:sym typeface="Symbol" pitchFamily="18" charset="2"/>
              </a:rPr>
              <a:t>,  such that </a:t>
            </a:r>
            <a:r>
              <a:rPr lang="en-US" altLang="zh-TW" sz="2400" i="1" dirty="0">
                <a:sym typeface="Symbol" pitchFamily="18" charset="2"/>
              </a:rPr>
              <a:t>x</a:t>
            </a:r>
            <a:r>
              <a:rPr lang="en-US" altLang="zh-TW" sz="2400" baseline="-25000" dirty="0">
                <a:sym typeface="Symbol" pitchFamily="18" charset="2"/>
              </a:rPr>
              <a:t>1</a:t>
            </a:r>
            <a:r>
              <a:rPr lang="en-US" altLang="zh-TW" sz="2400" b="1" dirty="0"/>
              <a:t>a</a:t>
            </a:r>
            <a:r>
              <a:rPr lang="en-US" altLang="zh-TW" sz="2400" baseline="-25000" dirty="0">
                <a:sym typeface="Symbol" pitchFamily="18" charset="2"/>
              </a:rPr>
              <a:t>1</a:t>
            </a:r>
            <a:r>
              <a:rPr lang="en-US" altLang="zh-TW" sz="2400" dirty="0">
                <a:sym typeface="Symbol" pitchFamily="18" charset="2"/>
              </a:rPr>
              <a:t> + </a:t>
            </a:r>
            <a:r>
              <a:rPr lang="en-US" altLang="zh-TW" sz="2400" i="1" dirty="0">
                <a:sym typeface="Symbol" pitchFamily="18" charset="2"/>
              </a:rPr>
              <a:t>x</a:t>
            </a:r>
            <a:r>
              <a:rPr lang="en-US" altLang="zh-TW" sz="2400" i="1" baseline="-25000" dirty="0">
                <a:sym typeface="Symbol" pitchFamily="18" charset="2"/>
              </a:rPr>
              <a:t>2</a:t>
            </a:r>
            <a:r>
              <a:rPr lang="en-US" altLang="zh-TW" sz="2400" b="1" dirty="0"/>
              <a:t>a</a:t>
            </a:r>
            <a:r>
              <a:rPr lang="en-US" altLang="zh-TW" sz="2400" i="1" baseline="-25000" dirty="0">
                <a:sym typeface="Symbol" pitchFamily="18" charset="2"/>
              </a:rPr>
              <a:t>2</a:t>
            </a:r>
            <a:r>
              <a:rPr lang="en-US" altLang="zh-TW" sz="2400" baseline="-25000" dirty="0">
                <a:sym typeface="Symbol" pitchFamily="18" charset="2"/>
              </a:rPr>
              <a:t> </a:t>
            </a:r>
            <a:r>
              <a:rPr lang="en-US" altLang="zh-TW" sz="2400" dirty="0">
                <a:sym typeface="Symbol" pitchFamily="18" charset="2"/>
              </a:rPr>
              <a:t>+ </a:t>
            </a:r>
            <a:r>
              <a:rPr lang="en-US" altLang="zh-TW" sz="2400" dirty="0">
                <a:sym typeface="MT Extra" pitchFamily="18" charset="2"/>
              </a:rPr>
              <a:t> + </a:t>
            </a:r>
            <a:r>
              <a:rPr lang="en-US" altLang="zh-TW" sz="2400" i="1" dirty="0" err="1">
                <a:sym typeface="Symbol" pitchFamily="18" charset="2"/>
              </a:rPr>
              <a:t>x</a:t>
            </a:r>
            <a:r>
              <a:rPr lang="en-US" altLang="zh-TW" sz="2400" i="1" baseline="-25000" dirty="0" err="1">
                <a:sym typeface="Symbol" pitchFamily="18" charset="2"/>
              </a:rPr>
              <a:t>n</a:t>
            </a:r>
            <a:r>
              <a:rPr lang="en-US" altLang="zh-TW" sz="2400" b="1" dirty="0" err="1"/>
              <a:t>a</a:t>
            </a:r>
            <a:r>
              <a:rPr lang="en-US" altLang="zh-TW" sz="2400" i="1" baseline="-25000" dirty="0" err="1">
                <a:sym typeface="Symbol" pitchFamily="18" charset="2"/>
              </a:rPr>
              <a:t>n</a:t>
            </a:r>
            <a:r>
              <a:rPr lang="en-US" altLang="zh-TW" sz="2400" i="1" dirty="0">
                <a:sym typeface="Symbol" pitchFamily="18" charset="2"/>
              </a:rPr>
              <a:t> </a:t>
            </a:r>
            <a:r>
              <a:rPr lang="en-US" altLang="zh-TW" sz="2400" dirty="0">
                <a:sym typeface="Symbol" pitchFamily="18" charset="2"/>
              </a:rPr>
              <a:t>= </a:t>
            </a:r>
            <a:r>
              <a:rPr lang="en-US" altLang="zh-TW" sz="2400" b="1" dirty="0">
                <a:sym typeface="Symbol" pitchFamily="18" charset="2"/>
              </a:rPr>
              <a:t>0</a:t>
            </a:r>
            <a:r>
              <a:rPr lang="en-US" altLang="zh-TW" sz="2400" dirty="0">
                <a:sym typeface="Symbol" pitchFamily="18" charset="2"/>
              </a:rPr>
              <a:t>.</a:t>
            </a:r>
            <a:r>
              <a:rPr lang="en-US" altLang="zh-TW" sz="2400" dirty="0">
                <a:sym typeface="MT Extra" pitchFamily="18" charset="2"/>
              </a:rPr>
              <a:t>  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641B2DC2-C6F0-47D3-902E-5DB4627ED015}"/>
              </a:ext>
            </a:extLst>
          </p:cNvPr>
          <p:cNvSpPr txBox="1"/>
          <p:nvPr/>
        </p:nvSpPr>
        <p:spPr>
          <a:xfrm>
            <a:off x="3374796" y="4378465"/>
            <a:ext cx="1319753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matrix </a:t>
            </a:r>
            <a:r>
              <a:rPr lang="en-US" altLang="zh-TW" sz="2400" dirty="0">
                <a:solidFill>
                  <a:srgbClr val="0000FF"/>
                </a:solidFill>
              </a:rPr>
              <a:t>A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E74F11C6-6432-4BD1-A863-68F85B419144}"/>
              </a:ext>
            </a:extLst>
          </p:cNvPr>
          <p:cNvSpPr txBox="1"/>
          <p:nvPr/>
        </p:nvSpPr>
        <p:spPr>
          <a:xfrm>
            <a:off x="1470062" y="5572843"/>
            <a:ext cx="1216577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vector </a:t>
            </a:r>
            <a:r>
              <a:rPr lang="en-US" altLang="zh-TW" sz="2400" dirty="0">
                <a:solidFill>
                  <a:srgbClr val="FF0000"/>
                </a:solidFill>
              </a:rPr>
              <a:t>x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cxnSp>
        <p:nvCxnSpPr>
          <p:cNvPr id="7" name="直線接點 6">
            <a:extLst>
              <a:ext uri="{FF2B5EF4-FFF2-40B4-BE49-F238E27FC236}">
                <a16:creationId xmlns:a16="http://schemas.microsoft.com/office/drawing/2014/main" id="{5F614536-C4FA-4A2A-BB09-5790DB4FD4E0}"/>
              </a:ext>
            </a:extLst>
          </p:cNvPr>
          <p:cNvCxnSpPr>
            <a:cxnSpLocks/>
          </p:cNvCxnSpPr>
          <p:nvPr/>
        </p:nvCxnSpPr>
        <p:spPr>
          <a:xfrm>
            <a:off x="3223432" y="5147034"/>
            <a:ext cx="165151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接點 16">
            <a:extLst>
              <a:ext uri="{FF2B5EF4-FFF2-40B4-BE49-F238E27FC236}">
                <a16:creationId xmlns:a16="http://schemas.microsoft.com/office/drawing/2014/main" id="{E98347E0-B546-4F4D-87A3-C9A25FD14E17}"/>
              </a:ext>
            </a:extLst>
          </p:cNvPr>
          <p:cNvCxnSpPr>
            <a:cxnSpLocks/>
          </p:cNvCxnSpPr>
          <p:nvPr/>
        </p:nvCxnSpPr>
        <p:spPr>
          <a:xfrm>
            <a:off x="7366435" y="5147034"/>
            <a:ext cx="82545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接點 17">
            <a:extLst>
              <a:ext uri="{FF2B5EF4-FFF2-40B4-BE49-F238E27FC236}">
                <a16:creationId xmlns:a16="http://schemas.microsoft.com/office/drawing/2014/main" id="{DD80F09D-7BAA-4118-AE6A-771483565279}"/>
              </a:ext>
            </a:extLst>
          </p:cNvPr>
          <p:cNvCxnSpPr>
            <a:cxnSpLocks/>
          </p:cNvCxnSpPr>
          <p:nvPr/>
        </p:nvCxnSpPr>
        <p:spPr>
          <a:xfrm>
            <a:off x="853565" y="5506824"/>
            <a:ext cx="701857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2" descr="latex-image-1.pdf">
            <a:extLst>
              <a:ext uri="{FF2B5EF4-FFF2-40B4-BE49-F238E27FC236}">
                <a16:creationId xmlns:a16="http://schemas.microsoft.com/office/drawing/2014/main" id="{47607459-8A13-49BD-B8C3-6BEC1D486B6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416" y="1581611"/>
            <a:ext cx="4476559" cy="971509"/>
          </a:xfrm>
          <a:prstGeom prst="rect">
            <a:avLst/>
          </a:prstGeom>
        </p:spPr>
      </p:pic>
      <p:sp>
        <p:nvSpPr>
          <p:cNvPr id="12" name="文字方塊 11">
            <a:extLst>
              <a:ext uri="{FF2B5EF4-FFF2-40B4-BE49-F238E27FC236}">
                <a16:creationId xmlns:a16="http://schemas.microsoft.com/office/drawing/2014/main" id="{CA52B603-530E-4ABD-9EED-34FE941B7055}"/>
              </a:ext>
            </a:extLst>
          </p:cNvPr>
          <p:cNvSpPr txBox="1"/>
          <p:nvPr/>
        </p:nvSpPr>
        <p:spPr>
          <a:xfrm>
            <a:off x="5117871" y="1429669"/>
            <a:ext cx="26466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Linear independent or not?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2295658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5" grpId="0" animBg="1"/>
      <p:bldP spid="16" grpId="0" animBg="1"/>
      <p:bldP spid="3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Checking Independence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/>
              <p:cNvSpPr txBox="1"/>
              <p:nvPr/>
            </p:nvSpPr>
            <p:spPr>
              <a:xfrm>
                <a:off x="4456277" y="3339774"/>
                <a:ext cx="2240550" cy="11394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800" b="0" i="1" smtClean="0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800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zh-TW" sz="2800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800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  <m:e>
                                      <m:r>
                                        <a:rPr lang="en-US" altLang="zh-TW" sz="2800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800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zh-TW" sz="2800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800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800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zh-TW" sz="2800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800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e>
                                    <m:e>
                                      <m:r>
                                        <a:rPr lang="en-US" altLang="zh-TW" sz="2800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800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zh-TW" sz="2800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b="1" dirty="0"/>
              </a:p>
            </p:txBody>
          </p:sp>
        </mc:Choice>
        <mc:Fallback xmlns="">
          <p:sp>
            <p:nvSpPr>
              <p:cNvPr id="12" name="文字方塊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6277" y="3339774"/>
                <a:ext cx="2240550" cy="113941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/>
              <p:cNvSpPr txBox="1"/>
              <p:nvPr/>
            </p:nvSpPr>
            <p:spPr>
              <a:xfrm>
                <a:off x="6682463" y="3099440"/>
                <a:ext cx="738792" cy="15874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8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800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800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800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800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800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800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8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800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800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800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800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800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800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4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文字方塊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2463" y="3099440"/>
                <a:ext cx="738792" cy="158742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/>
              <p:cNvSpPr txBox="1"/>
              <p:nvPr/>
            </p:nvSpPr>
            <p:spPr>
              <a:xfrm>
                <a:off x="7421255" y="3323444"/>
                <a:ext cx="934487" cy="11394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文字方塊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1255" y="3323444"/>
                <a:ext cx="934487" cy="113941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" name="Picture 28" descr="latex-image-1.pdf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681" y="5203546"/>
            <a:ext cx="2525108" cy="1123981"/>
          </a:xfrm>
          <a:prstGeom prst="rect">
            <a:avLst/>
          </a:prstGeom>
        </p:spPr>
      </p:pic>
      <p:pic>
        <p:nvPicPr>
          <p:cNvPr id="19" name="Picture 24" descr="latex-image-1.pdf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498" y="5222071"/>
            <a:ext cx="2725782" cy="1105456"/>
          </a:xfrm>
          <a:prstGeom prst="rect">
            <a:avLst/>
          </a:prstGeom>
        </p:spPr>
      </p:pic>
      <p:sp>
        <p:nvSpPr>
          <p:cNvPr id="20" name="向右箭號 19"/>
          <p:cNvSpPr/>
          <p:nvPr/>
        </p:nvSpPr>
        <p:spPr>
          <a:xfrm>
            <a:off x="3803618" y="5535313"/>
            <a:ext cx="1326650" cy="4789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文字方塊 20"/>
          <p:cNvSpPr txBox="1"/>
          <p:nvPr/>
        </p:nvSpPr>
        <p:spPr>
          <a:xfrm>
            <a:off x="3985046" y="5237013"/>
            <a:ext cx="9637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RREF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文字方塊 21"/>
              <p:cNvSpPr txBox="1"/>
              <p:nvPr/>
            </p:nvSpPr>
            <p:spPr>
              <a:xfrm>
                <a:off x="866052" y="3466523"/>
                <a:ext cx="3220829" cy="738664"/>
              </a:xfrm>
              <a:prstGeom prst="rect">
                <a:avLst/>
              </a:prstGeom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40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zh-TW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TW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sz="2400" b="1" i="1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zh-TW" altLang="en-US" sz="2400" b="1" dirty="0"/>
                  <a:t> </a:t>
                </a:r>
                <a:r>
                  <a:rPr lang="en-US" altLang="zh-TW" sz="2400" dirty="0"/>
                  <a:t>have non-zero solution or not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22" name="文字方塊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6052" y="3466523"/>
                <a:ext cx="3220829" cy="738664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群組 2"/>
          <p:cNvGrpSpPr/>
          <p:nvPr/>
        </p:nvGrpSpPr>
        <p:grpSpPr>
          <a:xfrm>
            <a:off x="924269" y="2457932"/>
            <a:ext cx="4089848" cy="872916"/>
            <a:chOff x="1486102" y="2440728"/>
            <a:chExt cx="4089848" cy="872916"/>
          </a:xfrm>
        </p:grpSpPr>
        <p:sp>
          <p:nvSpPr>
            <p:cNvPr id="7" name="文字方塊 6"/>
            <p:cNvSpPr txBox="1"/>
            <p:nvPr/>
          </p:nvSpPr>
          <p:spPr>
            <a:xfrm>
              <a:off x="3098789" y="2851979"/>
              <a:ext cx="8644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400" b="1" dirty="0">
                  <a:solidFill>
                    <a:srgbClr val="0000FF"/>
                  </a:solidFill>
                </a:rPr>
                <a:t>A</a:t>
              </a:r>
              <a:endParaRPr lang="zh-TW" altLang="en-US" sz="2400" b="1" dirty="0">
                <a:solidFill>
                  <a:srgbClr val="0000FF"/>
                </a:solidFill>
              </a:endParaRPr>
            </a:p>
          </p:txBody>
        </p:sp>
        <p:sp>
          <p:nvSpPr>
            <p:cNvPr id="24" name="右大括弧 23"/>
            <p:cNvSpPr/>
            <p:nvPr/>
          </p:nvSpPr>
          <p:spPr>
            <a:xfrm rot="5400000">
              <a:off x="3327826" y="599004"/>
              <a:ext cx="406400" cy="4089848"/>
            </a:xfrm>
            <a:prstGeom prst="rightBrace">
              <a:avLst>
                <a:gd name="adj1" fmla="val 40476"/>
                <a:gd name="adj2" fmla="val 50000"/>
              </a:avLst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5" name="文字方塊 24"/>
          <p:cNvSpPr txBox="1"/>
          <p:nvPr/>
        </p:nvSpPr>
        <p:spPr>
          <a:xfrm>
            <a:off x="1278510" y="4775348"/>
            <a:ext cx="47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FF0000"/>
                </a:solidFill>
              </a:rPr>
              <a:t>x</a:t>
            </a:r>
            <a:r>
              <a:rPr lang="en-US" altLang="zh-TW" sz="2400" baseline="-25000" dirty="0">
                <a:solidFill>
                  <a:srgbClr val="FF0000"/>
                </a:solidFill>
              </a:rPr>
              <a:t>1</a:t>
            </a:r>
            <a:endParaRPr lang="zh-TW" altLang="en-US" sz="2400" baseline="-25000" dirty="0">
              <a:solidFill>
                <a:srgbClr val="FF0000"/>
              </a:solidFill>
            </a:endParaRPr>
          </a:p>
        </p:txBody>
      </p:sp>
      <p:sp>
        <p:nvSpPr>
          <p:cNvPr id="26" name="文字方塊 25"/>
          <p:cNvSpPr txBox="1"/>
          <p:nvPr/>
        </p:nvSpPr>
        <p:spPr>
          <a:xfrm>
            <a:off x="1753910" y="4779961"/>
            <a:ext cx="47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FF0000"/>
                </a:solidFill>
              </a:rPr>
              <a:t>x</a:t>
            </a:r>
            <a:r>
              <a:rPr lang="en-US" altLang="zh-TW" sz="2400" baseline="-25000" dirty="0">
                <a:solidFill>
                  <a:srgbClr val="FF0000"/>
                </a:solidFill>
              </a:rPr>
              <a:t>2</a:t>
            </a:r>
            <a:endParaRPr lang="zh-TW" altLang="en-US" sz="2400" baseline="-25000" dirty="0">
              <a:solidFill>
                <a:srgbClr val="FF0000"/>
              </a:solidFill>
            </a:endParaRPr>
          </a:p>
        </p:txBody>
      </p:sp>
      <p:sp>
        <p:nvSpPr>
          <p:cNvPr id="27" name="文字方塊 26"/>
          <p:cNvSpPr txBox="1"/>
          <p:nvPr/>
        </p:nvSpPr>
        <p:spPr>
          <a:xfrm>
            <a:off x="2229310" y="4775348"/>
            <a:ext cx="47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FF0000"/>
                </a:solidFill>
              </a:rPr>
              <a:t>x</a:t>
            </a:r>
            <a:r>
              <a:rPr lang="en-US" altLang="zh-TW" sz="2400" baseline="-25000" dirty="0">
                <a:solidFill>
                  <a:srgbClr val="FF0000"/>
                </a:solidFill>
              </a:rPr>
              <a:t>3</a:t>
            </a:r>
            <a:endParaRPr lang="zh-TW" altLang="en-US" sz="2400" baseline="-25000" dirty="0">
              <a:solidFill>
                <a:srgbClr val="FF0000"/>
              </a:solidFill>
            </a:endParaRPr>
          </a:p>
        </p:txBody>
      </p:sp>
      <p:sp>
        <p:nvSpPr>
          <p:cNvPr id="28" name="文字方塊 27"/>
          <p:cNvSpPr txBox="1"/>
          <p:nvPr/>
        </p:nvSpPr>
        <p:spPr>
          <a:xfrm>
            <a:off x="2648438" y="4792661"/>
            <a:ext cx="47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FF0000"/>
                </a:solidFill>
              </a:rPr>
              <a:t>x</a:t>
            </a:r>
            <a:r>
              <a:rPr lang="en-US" altLang="zh-TW" sz="2400" baseline="-25000" dirty="0">
                <a:solidFill>
                  <a:srgbClr val="FF0000"/>
                </a:solidFill>
              </a:rPr>
              <a:t>4</a:t>
            </a:r>
            <a:endParaRPr lang="zh-TW" altLang="en-US" sz="2400" baseline="-25000" dirty="0">
              <a:solidFill>
                <a:srgbClr val="FF0000"/>
              </a:solidFill>
            </a:endParaRPr>
          </a:p>
        </p:txBody>
      </p:sp>
      <p:sp>
        <p:nvSpPr>
          <p:cNvPr id="29" name="文字方塊 28"/>
          <p:cNvSpPr txBox="1"/>
          <p:nvPr/>
        </p:nvSpPr>
        <p:spPr>
          <a:xfrm>
            <a:off x="5318534" y="4823150"/>
            <a:ext cx="47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FF0000"/>
                </a:solidFill>
              </a:rPr>
              <a:t>x</a:t>
            </a:r>
            <a:r>
              <a:rPr lang="en-US" altLang="zh-TW" sz="2400" baseline="-25000" dirty="0">
                <a:solidFill>
                  <a:srgbClr val="FF0000"/>
                </a:solidFill>
              </a:rPr>
              <a:t>1</a:t>
            </a:r>
            <a:endParaRPr lang="zh-TW" altLang="en-US" sz="2400" baseline="-25000" dirty="0">
              <a:solidFill>
                <a:srgbClr val="FF0000"/>
              </a:solidFill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5801977" y="4823150"/>
            <a:ext cx="47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FF0000"/>
                </a:solidFill>
              </a:rPr>
              <a:t>x</a:t>
            </a:r>
            <a:r>
              <a:rPr lang="en-US" altLang="zh-TW" sz="2400" baseline="-25000" dirty="0">
                <a:solidFill>
                  <a:srgbClr val="FF0000"/>
                </a:solidFill>
              </a:rPr>
              <a:t>2</a:t>
            </a:r>
            <a:endParaRPr lang="zh-TW" altLang="en-US" sz="2400" baseline="-25000" dirty="0">
              <a:solidFill>
                <a:srgbClr val="FF0000"/>
              </a:solidFill>
            </a:endParaRPr>
          </a:p>
        </p:txBody>
      </p:sp>
      <p:sp>
        <p:nvSpPr>
          <p:cNvPr id="31" name="文字方塊 30"/>
          <p:cNvSpPr txBox="1"/>
          <p:nvPr/>
        </p:nvSpPr>
        <p:spPr>
          <a:xfrm>
            <a:off x="6396707" y="4827763"/>
            <a:ext cx="47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FF0000"/>
                </a:solidFill>
              </a:rPr>
              <a:t>x</a:t>
            </a:r>
            <a:r>
              <a:rPr lang="en-US" altLang="zh-TW" sz="2400" baseline="-25000" dirty="0">
                <a:solidFill>
                  <a:srgbClr val="FF0000"/>
                </a:solidFill>
              </a:rPr>
              <a:t>3</a:t>
            </a:r>
            <a:endParaRPr lang="zh-TW" altLang="en-US" sz="2400" baseline="-25000" dirty="0">
              <a:solidFill>
                <a:srgbClr val="FF0000"/>
              </a:solidFill>
            </a:endParaRPr>
          </a:p>
        </p:txBody>
      </p:sp>
      <p:sp>
        <p:nvSpPr>
          <p:cNvPr id="32" name="文字方塊 31"/>
          <p:cNvSpPr txBox="1"/>
          <p:nvPr/>
        </p:nvSpPr>
        <p:spPr>
          <a:xfrm>
            <a:off x="6905835" y="4824765"/>
            <a:ext cx="47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FF0000"/>
                </a:solidFill>
              </a:rPr>
              <a:t>x</a:t>
            </a:r>
            <a:r>
              <a:rPr lang="en-US" altLang="zh-TW" sz="2400" baseline="-25000" dirty="0">
                <a:solidFill>
                  <a:srgbClr val="FF0000"/>
                </a:solidFill>
              </a:rPr>
              <a:t>4</a:t>
            </a:r>
            <a:endParaRPr lang="zh-TW" altLang="en-US" sz="2400" baseline="-25000" dirty="0">
              <a:solidFill>
                <a:srgbClr val="FF0000"/>
              </a:solidFill>
            </a:endParaRPr>
          </a:p>
        </p:txBody>
      </p:sp>
      <p:pic>
        <p:nvPicPr>
          <p:cNvPr id="4" name="Picture 22" descr="latex-image-1.pdf">
            <a:extLst>
              <a:ext uri="{FF2B5EF4-FFF2-40B4-BE49-F238E27FC236}">
                <a16:creationId xmlns:a16="http://schemas.microsoft.com/office/drawing/2014/main" id="{D310DFBE-E3F3-46B3-80D5-936E382DF5F7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416" y="1581611"/>
            <a:ext cx="4476559" cy="971509"/>
          </a:xfrm>
          <a:prstGeom prst="rect">
            <a:avLst/>
          </a:prstGeom>
        </p:spPr>
      </p:pic>
      <p:sp>
        <p:nvSpPr>
          <p:cNvPr id="5" name="文字方塊 4">
            <a:extLst>
              <a:ext uri="{FF2B5EF4-FFF2-40B4-BE49-F238E27FC236}">
                <a16:creationId xmlns:a16="http://schemas.microsoft.com/office/drawing/2014/main" id="{06BDD5D2-C6FF-4577-80DE-7D858C1DF146}"/>
              </a:ext>
            </a:extLst>
          </p:cNvPr>
          <p:cNvSpPr txBox="1"/>
          <p:nvPr/>
        </p:nvSpPr>
        <p:spPr>
          <a:xfrm>
            <a:off x="5117871" y="1429669"/>
            <a:ext cx="26466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Linear independent or not?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8458568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20" grpId="0" animBg="1"/>
      <p:bldP spid="21" grpId="0"/>
      <p:bldP spid="22" grpId="0" animBg="1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Checking Independence</a:t>
            </a:r>
            <a:endParaRPr lang="zh-TW" altLang="en-US" dirty="0"/>
          </a:p>
        </p:txBody>
      </p:sp>
      <p:pic>
        <p:nvPicPr>
          <p:cNvPr id="9" name="Picture 28" descr="latex-image-1.pd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4052" y="1895452"/>
            <a:ext cx="2525108" cy="1123981"/>
          </a:xfrm>
          <a:prstGeom prst="rect">
            <a:avLst/>
          </a:prstGeom>
        </p:spPr>
      </p:pic>
      <p:pic>
        <p:nvPicPr>
          <p:cNvPr id="10" name="Picture 24" descr="latex-image-1.pd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7869" y="1913977"/>
            <a:ext cx="2725782" cy="1105456"/>
          </a:xfrm>
          <a:prstGeom prst="rect">
            <a:avLst/>
          </a:prstGeom>
        </p:spPr>
      </p:pic>
      <p:sp>
        <p:nvSpPr>
          <p:cNvPr id="11" name="向右箭號 10"/>
          <p:cNvSpPr/>
          <p:nvPr/>
        </p:nvSpPr>
        <p:spPr>
          <a:xfrm>
            <a:off x="3926989" y="2227219"/>
            <a:ext cx="1326650" cy="4789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文字方塊 11"/>
          <p:cNvSpPr txBox="1"/>
          <p:nvPr/>
        </p:nvSpPr>
        <p:spPr>
          <a:xfrm>
            <a:off x="4108417" y="1928919"/>
            <a:ext cx="9637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RREF</a:t>
            </a:r>
            <a:endParaRPr lang="zh-TW" altLang="en-US" sz="2400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1401881" y="1467254"/>
            <a:ext cx="47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FF0000"/>
                </a:solidFill>
              </a:rPr>
              <a:t>x</a:t>
            </a:r>
            <a:r>
              <a:rPr lang="en-US" altLang="zh-TW" sz="2400" baseline="-25000" dirty="0">
                <a:solidFill>
                  <a:srgbClr val="FF0000"/>
                </a:solidFill>
              </a:rPr>
              <a:t>1</a:t>
            </a:r>
            <a:endParaRPr lang="zh-TW" altLang="en-US" sz="2400" baseline="-25000" dirty="0">
              <a:solidFill>
                <a:srgbClr val="FF0000"/>
              </a:solidFill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1877281" y="1471867"/>
            <a:ext cx="47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FF0000"/>
                </a:solidFill>
              </a:rPr>
              <a:t>x</a:t>
            </a:r>
            <a:r>
              <a:rPr lang="en-US" altLang="zh-TW" sz="2400" baseline="-25000" dirty="0">
                <a:solidFill>
                  <a:srgbClr val="FF0000"/>
                </a:solidFill>
              </a:rPr>
              <a:t>2</a:t>
            </a:r>
            <a:endParaRPr lang="zh-TW" altLang="en-US" sz="2400" baseline="-25000" dirty="0">
              <a:solidFill>
                <a:srgbClr val="FF0000"/>
              </a:solidFill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2352681" y="1467254"/>
            <a:ext cx="47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FF0000"/>
                </a:solidFill>
              </a:rPr>
              <a:t>x</a:t>
            </a:r>
            <a:r>
              <a:rPr lang="en-US" altLang="zh-TW" sz="2400" baseline="-25000" dirty="0">
                <a:solidFill>
                  <a:srgbClr val="FF0000"/>
                </a:solidFill>
              </a:rPr>
              <a:t>3</a:t>
            </a:r>
            <a:endParaRPr lang="zh-TW" altLang="en-US" sz="2400" baseline="-25000" dirty="0">
              <a:solidFill>
                <a:srgbClr val="FF0000"/>
              </a:solidFill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2771809" y="1484567"/>
            <a:ext cx="47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FF0000"/>
                </a:solidFill>
              </a:rPr>
              <a:t>x</a:t>
            </a:r>
            <a:r>
              <a:rPr lang="en-US" altLang="zh-TW" sz="2400" baseline="-25000" dirty="0">
                <a:solidFill>
                  <a:srgbClr val="FF0000"/>
                </a:solidFill>
              </a:rPr>
              <a:t>4</a:t>
            </a:r>
            <a:endParaRPr lang="zh-TW" altLang="en-US" sz="2400" baseline="-25000" dirty="0">
              <a:solidFill>
                <a:srgbClr val="FF0000"/>
              </a:solidFill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5441905" y="1515056"/>
            <a:ext cx="47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FF0000"/>
                </a:solidFill>
              </a:rPr>
              <a:t>x</a:t>
            </a:r>
            <a:r>
              <a:rPr lang="en-US" altLang="zh-TW" sz="2400" baseline="-25000" dirty="0">
                <a:solidFill>
                  <a:srgbClr val="FF0000"/>
                </a:solidFill>
              </a:rPr>
              <a:t>1</a:t>
            </a:r>
            <a:endParaRPr lang="zh-TW" altLang="en-US" sz="2400" baseline="-25000" dirty="0">
              <a:solidFill>
                <a:srgbClr val="FF0000"/>
              </a:solidFill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5925348" y="1515056"/>
            <a:ext cx="47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FF0000"/>
                </a:solidFill>
              </a:rPr>
              <a:t>x</a:t>
            </a:r>
            <a:r>
              <a:rPr lang="en-US" altLang="zh-TW" sz="2400" baseline="-25000" dirty="0">
                <a:solidFill>
                  <a:srgbClr val="FF0000"/>
                </a:solidFill>
              </a:rPr>
              <a:t>2</a:t>
            </a:r>
            <a:endParaRPr lang="zh-TW" altLang="en-US" sz="2400" baseline="-25000" dirty="0">
              <a:solidFill>
                <a:srgbClr val="FF0000"/>
              </a:solidFill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6520078" y="1519669"/>
            <a:ext cx="47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FF0000"/>
                </a:solidFill>
              </a:rPr>
              <a:t>x</a:t>
            </a:r>
            <a:r>
              <a:rPr lang="en-US" altLang="zh-TW" sz="2400" baseline="-25000" dirty="0">
                <a:solidFill>
                  <a:srgbClr val="FF0000"/>
                </a:solidFill>
              </a:rPr>
              <a:t>3</a:t>
            </a:r>
            <a:endParaRPr lang="zh-TW" altLang="en-US" sz="2400" baseline="-25000" dirty="0">
              <a:solidFill>
                <a:srgbClr val="FF0000"/>
              </a:solidFill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7029206" y="1516671"/>
            <a:ext cx="47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FF0000"/>
                </a:solidFill>
              </a:rPr>
              <a:t>x</a:t>
            </a:r>
            <a:r>
              <a:rPr lang="en-US" altLang="zh-TW" sz="2400" baseline="-25000" dirty="0">
                <a:solidFill>
                  <a:srgbClr val="FF0000"/>
                </a:solidFill>
              </a:rPr>
              <a:t>4</a:t>
            </a:r>
            <a:endParaRPr lang="zh-TW" altLang="en-US" sz="2400" baseline="-25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字方塊 20"/>
              <p:cNvSpPr txBox="1"/>
              <p:nvPr/>
            </p:nvSpPr>
            <p:spPr>
              <a:xfrm>
                <a:off x="1965203" y="3223942"/>
                <a:ext cx="177407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+2</m:t>
                      </m:r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1" name="文字方塊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5203" y="3223942"/>
                <a:ext cx="1774075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1718" r="-3780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文字方塊 21"/>
              <p:cNvSpPr txBox="1"/>
              <p:nvPr/>
            </p:nvSpPr>
            <p:spPr>
              <a:xfrm>
                <a:off x="1965203" y="3654851"/>
                <a:ext cx="161127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2" name="文字方塊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5203" y="3654851"/>
                <a:ext cx="1611275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1887" r="-4151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文字方塊 22"/>
              <p:cNvSpPr txBox="1"/>
              <p:nvPr/>
            </p:nvSpPr>
            <p:spPr>
              <a:xfrm>
                <a:off x="1965203" y="4573423"/>
                <a:ext cx="94211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3" name="文字方塊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5203" y="4573423"/>
                <a:ext cx="942117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3871" r="-7742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向右箭號 23"/>
          <p:cNvSpPr/>
          <p:nvPr/>
        </p:nvSpPr>
        <p:spPr>
          <a:xfrm>
            <a:off x="3976811" y="3874056"/>
            <a:ext cx="1326650" cy="4789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文字方塊 24"/>
              <p:cNvSpPr txBox="1"/>
              <p:nvPr/>
            </p:nvSpPr>
            <p:spPr>
              <a:xfrm>
                <a:off x="5577961" y="4620287"/>
                <a:ext cx="94211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5" name="文字方塊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7961" y="4620287"/>
                <a:ext cx="942117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3871" r="-7742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文字方塊 25"/>
              <p:cNvSpPr txBox="1"/>
              <p:nvPr/>
            </p:nvSpPr>
            <p:spPr>
              <a:xfrm>
                <a:off x="5577961" y="3237713"/>
                <a:ext cx="146732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=−2</m:t>
                      </m:r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6" name="文字方塊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7961" y="3237713"/>
                <a:ext cx="1467325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2075" r="-1660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文字方塊 26"/>
              <p:cNvSpPr txBox="1"/>
              <p:nvPr/>
            </p:nvSpPr>
            <p:spPr>
              <a:xfrm>
                <a:off x="5577961" y="3654851"/>
                <a:ext cx="107529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7" name="文字方塊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7961" y="3654851"/>
                <a:ext cx="1075294" cy="369332"/>
              </a:xfrm>
              <a:prstGeom prst="rect">
                <a:avLst/>
              </a:prstGeom>
              <a:blipFill rotWithShape="0">
                <a:blip r:embed="rId9"/>
                <a:stretch>
                  <a:fillRect l="-3409" r="-2841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文字方塊 27"/>
              <p:cNvSpPr txBox="1"/>
              <p:nvPr/>
            </p:nvSpPr>
            <p:spPr>
              <a:xfrm>
                <a:off x="5605409" y="4121202"/>
                <a:ext cx="138050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𝑖𝑠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𝑓𝑟𝑒𝑒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8" name="文字方塊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5409" y="4121202"/>
                <a:ext cx="1380506" cy="369332"/>
              </a:xfrm>
              <a:prstGeom prst="rect">
                <a:avLst/>
              </a:prstGeom>
              <a:blipFill rotWithShape="0">
                <a:blip r:embed="rId10"/>
                <a:stretch>
                  <a:fillRect l="-2655" r="-7080" b="-3442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字方塊 28"/>
              <p:cNvSpPr txBox="1"/>
              <p:nvPr/>
            </p:nvSpPr>
            <p:spPr>
              <a:xfrm>
                <a:off x="856575" y="5324831"/>
                <a:ext cx="631455" cy="13606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4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4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9" name="文字方塊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575" y="5324831"/>
                <a:ext cx="631455" cy="1360629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矩形 29"/>
              <p:cNvSpPr/>
              <p:nvPr/>
            </p:nvSpPr>
            <p:spPr>
              <a:xfrm>
                <a:off x="1535696" y="5261526"/>
                <a:ext cx="1529971" cy="14529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−2</m:t>
                                      </m:r>
                                      <m:sSub>
                                        <m:sSubPr>
                                          <m:ctrlPr>
                                            <a:rPr lang="en-US" altLang="zh-TW" sz="24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0" name="矩形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5696" y="5261526"/>
                <a:ext cx="1529971" cy="145296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矩形 30"/>
              <p:cNvSpPr/>
              <p:nvPr/>
            </p:nvSpPr>
            <p:spPr>
              <a:xfrm>
                <a:off x="3056006" y="5755316"/>
                <a:ext cx="4828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1" name="矩形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6006" y="5755316"/>
                <a:ext cx="482824" cy="461665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矩形 31"/>
              <p:cNvSpPr/>
              <p:nvPr/>
            </p:nvSpPr>
            <p:spPr>
              <a:xfrm>
                <a:off x="3475134" y="5261526"/>
                <a:ext cx="1266565" cy="14529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−2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2" name="矩形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5134" y="5261526"/>
                <a:ext cx="1266565" cy="145296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 Box 11"/>
          <p:cNvSpPr txBox="1">
            <a:spLocks noChangeArrowheads="1"/>
          </p:cNvSpPr>
          <p:nvPr/>
        </p:nvSpPr>
        <p:spPr bwMode="auto">
          <a:xfrm>
            <a:off x="5119948" y="5261526"/>
            <a:ext cx="18004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r>
              <a:rPr lang="en-US" altLang="zh-TW" dirty="0"/>
              <a:t>setting </a:t>
            </a:r>
            <a:r>
              <a:rPr lang="en-US" altLang="zh-TW" i="1" dirty="0"/>
              <a:t>x</a:t>
            </a:r>
            <a:r>
              <a:rPr lang="en-US" altLang="zh-TW" baseline="-25000" dirty="0"/>
              <a:t>3</a:t>
            </a:r>
            <a:r>
              <a:rPr lang="en-US" altLang="zh-TW" dirty="0"/>
              <a:t> =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文字方塊 33"/>
              <p:cNvSpPr txBox="1"/>
              <p:nvPr/>
            </p:nvSpPr>
            <p:spPr>
              <a:xfrm>
                <a:off x="6924327" y="5261526"/>
                <a:ext cx="1715791" cy="13606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4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4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−2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4" name="文字方塊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4327" y="5261526"/>
                <a:ext cx="1715791" cy="1360629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矩形: 圓角 2">
            <a:extLst>
              <a:ext uri="{FF2B5EF4-FFF2-40B4-BE49-F238E27FC236}">
                <a16:creationId xmlns:a16="http://schemas.microsoft.com/office/drawing/2014/main" id="{A0350551-0229-4D49-9AC5-C754F96DF4B4}"/>
              </a:ext>
            </a:extLst>
          </p:cNvPr>
          <p:cNvSpPr/>
          <p:nvPr/>
        </p:nvSpPr>
        <p:spPr>
          <a:xfrm>
            <a:off x="1378017" y="1913344"/>
            <a:ext cx="1845328" cy="1027956"/>
          </a:xfrm>
          <a:prstGeom prst="round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0058589B-2F81-400C-BB10-8EEBADBC9DA0}"/>
              </a:ext>
            </a:extLst>
          </p:cNvPr>
          <p:cNvSpPr txBox="1"/>
          <p:nvPr/>
        </p:nvSpPr>
        <p:spPr>
          <a:xfrm>
            <a:off x="285264" y="2984280"/>
            <a:ext cx="1774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</a:rPr>
              <a:t>dependent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0089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 animBg="1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" grpId="0" animBg="1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Checking Independence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742391" y="2873194"/>
            <a:ext cx="7702550" cy="46166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altLang="zh-TW" sz="2400" dirty="0"/>
              <a:t>A set of n vectors </a:t>
            </a:r>
            <a:r>
              <a:rPr lang="en-US" altLang="zh-TW" sz="2400" dirty="0">
                <a:sym typeface="Symbol" pitchFamily="18" charset="2"/>
              </a:rPr>
              <a:t>{</a:t>
            </a:r>
            <a:r>
              <a:rPr lang="en-US" altLang="zh-TW" sz="2400" b="1" dirty="0"/>
              <a:t>a</a:t>
            </a:r>
            <a:r>
              <a:rPr lang="en-US" altLang="zh-TW" sz="2400" baseline="-25000" dirty="0">
                <a:sym typeface="Symbol" pitchFamily="18" charset="2"/>
              </a:rPr>
              <a:t>1</a:t>
            </a:r>
            <a:r>
              <a:rPr lang="en-US" altLang="zh-TW" sz="2400" dirty="0">
                <a:sym typeface="Symbol" pitchFamily="18" charset="2"/>
              </a:rPr>
              <a:t>, </a:t>
            </a:r>
            <a:r>
              <a:rPr lang="en-US" altLang="zh-TW" sz="2400" b="1" dirty="0">
                <a:sym typeface="Symbol" pitchFamily="18" charset="2"/>
              </a:rPr>
              <a:t>a</a:t>
            </a:r>
            <a:r>
              <a:rPr lang="en-US" altLang="zh-TW" sz="2400" i="1" baseline="-25000" dirty="0">
                <a:sym typeface="Symbol" pitchFamily="18" charset="2"/>
              </a:rPr>
              <a:t>2</a:t>
            </a:r>
            <a:r>
              <a:rPr lang="en-US" altLang="zh-TW" sz="2400" dirty="0">
                <a:sym typeface="Symbol" pitchFamily="18" charset="2"/>
              </a:rPr>
              <a:t>, , </a:t>
            </a:r>
            <a:r>
              <a:rPr lang="en-US" altLang="zh-TW" sz="2400" b="1" dirty="0">
                <a:sym typeface="Symbol" pitchFamily="18" charset="2"/>
              </a:rPr>
              <a:t>a</a:t>
            </a:r>
            <a:r>
              <a:rPr lang="en-US" altLang="zh-TW" sz="2400" i="1" baseline="-25000" dirty="0">
                <a:sym typeface="Symbol" pitchFamily="18" charset="2"/>
              </a:rPr>
              <a:t>n</a:t>
            </a:r>
            <a:r>
              <a:rPr lang="en-US" altLang="zh-TW" sz="2400" dirty="0">
                <a:sym typeface="Symbol" pitchFamily="18" charset="2"/>
              </a:rPr>
              <a:t>} </a:t>
            </a:r>
            <a:r>
              <a:rPr lang="en-US" altLang="zh-TW" sz="2400" dirty="0"/>
              <a:t>is linear dependent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/>
              <p:cNvSpPr txBox="1"/>
              <p:nvPr/>
            </p:nvSpPr>
            <p:spPr>
              <a:xfrm>
                <a:off x="742391" y="6278591"/>
                <a:ext cx="4113702" cy="369332"/>
              </a:xfrm>
              <a:prstGeom prst="rect">
                <a:avLst/>
              </a:prstGeom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40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zh-TW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TW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sz="2400" b="1" i="1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zh-TW" altLang="en-US" sz="2400" b="1" dirty="0"/>
                  <a:t> </a:t>
                </a:r>
                <a:r>
                  <a:rPr lang="en-US" altLang="zh-TW" sz="2400" dirty="0"/>
                  <a:t>have non-zero solution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391" y="6278591"/>
                <a:ext cx="4113702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22" descr="latex-image-1.pd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416" y="1581611"/>
            <a:ext cx="4476559" cy="971509"/>
          </a:xfrm>
          <a:prstGeom prst="rect">
            <a:avLst/>
          </a:prstGeom>
        </p:spPr>
      </p:pic>
      <p:sp>
        <p:nvSpPr>
          <p:cNvPr id="10" name="文字方塊 9"/>
          <p:cNvSpPr txBox="1"/>
          <p:nvPr/>
        </p:nvSpPr>
        <p:spPr>
          <a:xfrm>
            <a:off x="5117871" y="1429669"/>
            <a:ext cx="26466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Linear independent or not?</a:t>
            </a:r>
            <a:endParaRPr lang="zh-TW" altLang="en-US" sz="2400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744553" y="3403962"/>
            <a:ext cx="7698227" cy="83099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400" dirty="0"/>
              <a:t>Given a vector set, </a:t>
            </a:r>
            <a:r>
              <a:rPr lang="en-US" altLang="zh-TW" sz="2400" dirty="0">
                <a:sym typeface="Symbol" pitchFamily="18" charset="2"/>
              </a:rPr>
              <a:t>{</a:t>
            </a:r>
            <a:r>
              <a:rPr lang="en-US" altLang="zh-TW" sz="2400" b="1" dirty="0"/>
              <a:t>a</a:t>
            </a:r>
            <a:r>
              <a:rPr lang="en-US" altLang="zh-TW" sz="2400" baseline="-25000" dirty="0">
                <a:sym typeface="Symbol" pitchFamily="18" charset="2"/>
              </a:rPr>
              <a:t>1</a:t>
            </a:r>
            <a:r>
              <a:rPr lang="en-US" altLang="zh-TW" sz="2400" dirty="0">
                <a:sym typeface="Symbol" pitchFamily="18" charset="2"/>
              </a:rPr>
              <a:t>, </a:t>
            </a:r>
            <a:r>
              <a:rPr lang="en-US" altLang="zh-TW" sz="2400" b="1" dirty="0">
                <a:sym typeface="Symbol" pitchFamily="18" charset="2"/>
              </a:rPr>
              <a:t>a</a:t>
            </a:r>
            <a:r>
              <a:rPr lang="en-US" altLang="zh-TW" sz="2400" i="1" baseline="-25000" dirty="0">
                <a:sym typeface="Symbol" pitchFamily="18" charset="2"/>
              </a:rPr>
              <a:t>2</a:t>
            </a:r>
            <a:r>
              <a:rPr lang="en-US" altLang="zh-TW" sz="2400" dirty="0">
                <a:sym typeface="Symbol" pitchFamily="18" charset="2"/>
              </a:rPr>
              <a:t>, , </a:t>
            </a:r>
            <a:r>
              <a:rPr lang="en-US" altLang="zh-TW" sz="2400" b="1" dirty="0">
                <a:sym typeface="Symbol" pitchFamily="18" charset="2"/>
              </a:rPr>
              <a:t>a</a:t>
            </a:r>
            <a:r>
              <a:rPr lang="en-US" altLang="zh-TW" sz="2400" i="1" baseline="-25000" dirty="0">
                <a:sym typeface="Symbol" pitchFamily="18" charset="2"/>
              </a:rPr>
              <a:t>n</a:t>
            </a:r>
            <a:r>
              <a:rPr lang="en-US" altLang="zh-TW" sz="2400" dirty="0">
                <a:sym typeface="Symbol" pitchFamily="18" charset="2"/>
              </a:rPr>
              <a:t>}, if there exists any </a:t>
            </a:r>
            <a:r>
              <a:rPr lang="en-US" altLang="zh-TW" sz="2400" b="1" dirty="0" err="1"/>
              <a:t>a</a:t>
            </a:r>
            <a:r>
              <a:rPr lang="en-US" altLang="zh-TW" sz="2400" i="1" baseline="-25000" dirty="0" err="1">
                <a:sym typeface="Symbol" pitchFamily="18" charset="2"/>
              </a:rPr>
              <a:t>i</a:t>
            </a:r>
            <a:r>
              <a:rPr lang="en-US" altLang="zh-TW" sz="2400" dirty="0">
                <a:sym typeface="Symbol" pitchFamily="18" charset="2"/>
              </a:rPr>
              <a:t> that is a linear combination of other vectors</a:t>
            </a:r>
            <a:r>
              <a:rPr lang="en-US" altLang="zh-TW" sz="2400" dirty="0"/>
              <a:t> </a:t>
            </a:r>
            <a:endParaRPr lang="zh-TW" altLang="en-US" sz="2400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744553" y="4750882"/>
            <a:ext cx="7698227" cy="120032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400" dirty="0"/>
              <a:t>Given a vector set, </a:t>
            </a:r>
            <a:r>
              <a:rPr lang="en-US" altLang="zh-TW" sz="2400" dirty="0">
                <a:sym typeface="Symbol" pitchFamily="18" charset="2"/>
              </a:rPr>
              <a:t>{</a:t>
            </a:r>
            <a:r>
              <a:rPr lang="en-US" altLang="zh-TW" sz="2400" b="1" dirty="0"/>
              <a:t>a</a:t>
            </a:r>
            <a:r>
              <a:rPr lang="en-US" altLang="zh-TW" sz="2400" baseline="-25000" dirty="0">
                <a:sym typeface="Symbol" pitchFamily="18" charset="2"/>
              </a:rPr>
              <a:t>1</a:t>
            </a:r>
            <a:r>
              <a:rPr lang="en-US" altLang="zh-TW" sz="2400" dirty="0">
                <a:sym typeface="Symbol" pitchFamily="18" charset="2"/>
              </a:rPr>
              <a:t>, </a:t>
            </a:r>
            <a:r>
              <a:rPr lang="en-US" altLang="zh-TW" sz="2400" b="1" dirty="0"/>
              <a:t>a</a:t>
            </a:r>
            <a:r>
              <a:rPr lang="en-US" altLang="zh-TW" sz="2400" i="1" baseline="-25000" dirty="0">
                <a:sym typeface="Symbol" pitchFamily="18" charset="2"/>
              </a:rPr>
              <a:t>2</a:t>
            </a:r>
            <a:r>
              <a:rPr lang="en-US" altLang="zh-TW" sz="2400" dirty="0">
                <a:sym typeface="Symbol" pitchFamily="18" charset="2"/>
              </a:rPr>
              <a:t>, , </a:t>
            </a:r>
            <a:r>
              <a:rPr lang="en-US" altLang="zh-TW" sz="2400" b="1" dirty="0"/>
              <a:t>a</a:t>
            </a:r>
            <a:r>
              <a:rPr lang="en-US" altLang="zh-TW" sz="2400" i="1" baseline="-25000" dirty="0">
                <a:sym typeface="Symbol" pitchFamily="18" charset="2"/>
              </a:rPr>
              <a:t>n</a:t>
            </a:r>
            <a:r>
              <a:rPr lang="en-US" altLang="zh-TW" sz="2400" dirty="0">
                <a:sym typeface="Symbol" pitchFamily="18" charset="2"/>
              </a:rPr>
              <a:t>}, there exists scalars </a:t>
            </a:r>
            <a:r>
              <a:rPr lang="en-US" altLang="zh-TW" sz="2400" i="1" dirty="0">
                <a:sym typeface="Symbol" pitchFamily="18" charset="2"/>
              </a:rPr>
              <a:t>x</a:t>
            </a:r>
            <a:r>
              <a:rPr lang="en-US" altLang="zh-TW" sz="2400" baseline="-25000" dirty="0">
                <a:sym typeface="Symbol" pitchFamily="18" charset="2"/>
              </a:rPr>
              <a:t>1</a:t>
            </a:r>
            <a:r>
              <a:rPr lang="en-US" altLang="zh-TW" sz="2400" dirty="0">
                <a:sym typeface="Symbol" pitchFamily="18" charset="2"/>
              </a:rPr>
              <a:t>, </a:t>
            </a:r>
            <a:r>
              <a:rPr lang="en-US" altLang="zh-TW" sz="2400" i="1" dirty="0">
                <a:sym typeface="Symbol" pitchFamily="18" charset="2"/>
              </a:rPr>
              <a:t>x</a:t>
            </a:r>
            <a:r>
              <a:rPr lang="en-US" altLang="zh-TW" sz="2400" i="1" baseline="-25000" dirty="0">
                <a:sym typeface="Symbol" pitchFamily="18" charset="2"/>
              </a:rPr>
              <a:t>2</a:t>
            </a:r>
            <a:r>
              <a:rPr lang="en-US" altLang="zh-TW" sz="2400" dirty="0">
                <a:sym typeface="Symbol" pitchFamily="18" charset="2"/>
              </a:rPr>
              <a:t>, , </a:t>
            </a:r>
            <a:r>
              <a:rPr lang="en-US" altLang="zh-TW" sz="2400" i="1" dirty="0" err="1">
                <a:sym typeface="Symbol" pitchFamily="18" charset="2"/>
              </a:rPr>
              <a:t>x</a:t>
            </a:r>
            <a:r>
              <a:rPr lang="en-US" altLang="zh-TW" sz="2400" i="1" baseline="-25000" dirty="0" err="1">
                <a:sym typeface="Symbol" pitchFamily="18" charset="2"/>
              </a:rPr>
              <a:t>n</a:t>
            </a:r>
            <a:r>
              <a:rPr lang="en-US" altLang="zh-TW" sz="2400" dirty="0">
                <a:sym typeface="Symbol" pitchFamily="18" charset="2"/>
              </a:rPr>
              <a:t>, that are </a:t>
            </a:r>
            <a:r>
              <a:rPr lang="en-US" altLang="zh-TW" sz="2400" b="1" dirty="0">
                <a:solidFill>
                  <a:srgbClr val="FF0000"/>
                </a:solidFill>
                <a:sym typeface="Symbol" pitchFamily="18" charset="2"/>
              </a:rPr>
              <a:t>not all zero</a:t>
            </a:r>
            <a:r>
              <a:rPr lang="en-US" altLang="zh-TW" sz="2400" dirty="0">
                <a:sym typeface="Symbol" pitchFamily="18" charset="2"/>
              </a:rPr>
              <a:t>,  such that </a:t>
            </a:r>
            <a:r>
              <a:rPr lang="en-US" altLang="zh-TW" sz="2400" i="1" dirty="0">
                <a:sym typeface="Symbol" pitchFamily="18" charset="2"/>
              </a:rPr>
              <a:t>x</a:t>
            </a:r>
            <a:r>
              <a:rPr lang="en-US" altLang="zh-TW" sz="2400" baseline="-25000" dirty="0">
                <a:sym typeface="Symbol" pitchFamily="18" charset="2"/>
              </a:rPr>
              <a:t>1</a:t>
            </a:r>
            <a:r>
              <a:rPr lang="en-US" altLang="zh-TW" sz="2400" b="1" dirty="0"/>
              <a:t>a</a:t>
            </a:r>
            <a:r>
              <a:rPr lang="en-US" altLang="zh-TW" sz="2400" baseline="-25000" dirty="0">
                <a:sym typeface="Symbol" pitchFamily="18" charset="2"/>
              </a:rPr>
              <a:t>1</a:t>
            </a:r>
            <a:r>
              <a:rPr lang="en-US" altLang="zh-TW" sz="2400" dirty="0">
                <a:sym typeface="Symbol" pitchFamily="18" charset="2"/>
              </a:rPr>
              <a:t> + </a:t>
            </a:r>
            <a:r>
              <a:rPr lang="en-US" altLang="zh-TW" sz="2400" i="1" dirty="0">
                <a:sym typeface="Symbol" pitchFamily="18" charset="2"/>
              </a:rPr>
              <a:t>x</a:t>
            </a:r>
            <a:r>
              <a:rPr lang="en-US" altLang="zh-TW" sz="2400" i="1" baseline="-25000" dirty="0">
                <a:sym typeface="Symbol" pitchFamily="18" charset="2"/>
              </a:rPr>
              <a:t>2</a:t>
            </a:r>
            <a:r>
              <a:rPr lang="en-US" altLang="zh-TW" sz="2400" b="1" dirty="0"/>
              <a:t>a</a:t>
            </a:r>
            <a:r>
              <a:rPr lang="en-US" altLang="zh-TW" sz="2400" i="1" baseline="-25000" dirty="0">
                <a:sym typeface="Symbol" pitchFamily="18" charset="2"/>
              </a:rPr>
              <a:t>2</a:t>
            </a:r>
            <a:r>
              <a:rPr lang="en-US" altLang="zh-TW" sz="2400" baseline="-25000" dirty="0">
                <a:sym typeface="Symbol" pitchFamily="18" charset="2"/>
              </a:rPr>
              <a:t> </a:t>
            </a:r>
            <a:r>
              <a:rPr lang="en-US" altLang="zh-TW" sz="2400" dirty="0">
                <a:sym typeface="Symbol" pitchFamily="18" charset="2"/>
              </a:rPr>
              <a:t>+ </a:t>
            </a:r>
            <a:r>
              <a:rPr lang="en-US" altLang="zh-TW" sz="2400" dirty="0">
                <a:sym typeface="MT Extra" pitchFamily="18" charset="2"/>
              </a:rPr>
              <a:t> + </a:t>
            </a:r>
            <a:r>
              <a:rPr lang="en-US" altLang="zh-TW" sz="2400" i="1" dirty="0" err="1">
                <a:sym typeface="Symbol" pitchFamily="18" charset="2"/>
              </a:rPr>
              <a:t>x</a:t>
            </a:r>
            <a:r>
              <a:rPr lang="en-US" altLang="zh-TW" sz="2400" i="1" baseline="-25000" dirty="0" err="1">
                <a:sym typeface="Symbol" pitchFamily="18" charset="2"/>
              </a:rPr>
              <a:t>n</a:t>
            </a:r>
            <a:r>
              <a:rPr lang="en-US" altLang="zh-TW" sz="2400" b="1" dirty="0" err="1"/>
              <a:t>a</a:t>
            </a:r>
            <a:r>
              <a:rPr lang="en-US" altLang="zh-TW" sz="2400" i="1" baseline="-25000" dirty="0" err="1">
                <a:sym typeface="Symbol" pitchFamily="18" charset="2"/>
              </a:rPr>
              <a:t>n</a:t>
            </a:r>
            <a:r>
              <a:rPr lang="en-US" altLang="zh-TW" sz="2400" i="1" dirty="0">
                <a:sym typeface="Symbol" pitchFamily="18" charset="2"/>
              </a:rPr>
              <a:t> </a:t>
            </a:r>
            <a:r>
              <a:rPr lang="en-US" altLang="zh-TW" sz="2400" dirty="0">
                <a:sym typeface="Symbol" pitchFamily="18" charset="2"/>
              </a:rPr>
              <a:t>= </a:t>
            </a:r>
            <a:r>
              <a:rPr lang="en-US" altLang="zh-TW" sz="2400" b="1" dirty="0">
                <a:sym typeface="Symbol" pitchFamily="18" charset="2"/>
              </a:rPr>
              <a:t>0</a:t>
            </a:r>
            <a:r>
              <a:rPr lang="en-US" altLang="zh-TW" sz="2400" dirty="0">
                <a:sym typeface="Symbol" pitchFamily="18" charset="2"/>
              </a:rPr>
              <a:t>.</a:t>
            </a:r>
            <a:r>
              <a:rPr lang="en-US" altLang="zh-TW" sz="2400" dirty="0">
                <a:sym typeface="MT Extra" pitchFamily="18" charset="2"/>
              </a:rPr>
              <a:t>  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641B2DC2-C6F0-47D3-902E-5DB4627ED015}"/>
              </a:ext>
            </a:extLst>
          </p:cNvPr>
          <p:cNvSpPr txBox="1"/>
          <p:nvPr/>
        </p:nvSpPr>
        <p:spPr>
          <a:xfrm>
            <a:off x="3374796" y="4378465"/>
            <a:ext cx="1319753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matrix </a:t>
            </a:r>
            <a:r>
              <a:rPr lang="en-US" altLang="zh-TW" sz="2400" dirty="0">
                <a:solidFill>
                  <a:srgbClr val="0000FF"/>
                </a:solidFill>
              </a:rPr>
              <a:t>A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E74F11C6-6432-4BD1-A863-68F85B419144}"/>
              </a:ext>
            </a:extLst>
          </p:cNvPr>
          <p:cNvSpPr txBox="1"/>
          <p:nvPr/>
        </p:nvSpPr>
        <p:spPr>
          <a:xfrm>
            <a:off x="1470062" y="5572843"/>
            <a:ext cx="1216577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vector </a:t>
            </a:r>
            <a:r>
              <a:rPr lang="en-US" altLang="zh-TW" sz="2400" dirty="0">
                <a:solidFill>
                  <a:srgbClr val="FF0000"/>
                </a:solidFill>
              </a:rPr>
              <a:t>x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cxnSp>
        <p:nvCxnSpPr>
          <p:cNvPr id="7" name="直線接點 6">
            <a:extLst>
              <a:ext uri="{FF2B5EF4-FFF2-40B4-BE49-F238E27FC236}">
                <a16:creationId xmlns:a16="http://schemas.microsoft.com/office/drawing/2014/main" id="{5F614536-C4FA-4A2A-BB09-5790DB4FD4E0}"/>
              </a:ext>
            </a:extLst>
          </p:cNvPr>
          <p:cNvCxnSpPr>
            <a:cxnSpLocks/>
          </p:cNvCxnSpPr>
          <p:nvPr/>
        </p:nvCxnSpPr>
        <p:spPr>
          <a:xfrm>
            <a:off x="3223432" y="5147034"/>
            <a:ext cx="165151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接點 16">
            <a:extLst>
              <a:ext uri="{FF2B5EF4-FFF2-40B4-BE49-F238E27FC236}">
                <a16:creationId xmlns:a16="http://schemas.microsoft.com/office/drawing/2014/main" id="{E98347E0-B546-4F4D-87A3-C9A25FD14E17}"/>
              </a:ext>
            </a:extLst>
          </p:cNvPr>
          <p:cNvCxnSpPr>
            <a:cxnSpLocks/>
          </p:cNvCxnSpPr>
          <p:nvPr/>
        </p:nvCxnSpPr>
        <p:spPr>
          <a:xfrm>
            <a:off x="7366435" y="5147034"/>
            <a:ext cx="82545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接點 17">
            <a:extLst>
              <a:ext uri="{FF2B5EF4-FFF2-40B4-BE49-F238E27FC236}">
                <a16:creationId xmlns:a16="http://schemas.microsoft.com/office/drawing/2014/main" id="{DD80F09D-7BAA-4118-AE6A-771483565279}"/>
              </a:ext>
            </a:extLst>
          </p:cNvPr>
          <p:cNvCxnSpPr>
            <a:cxnSpLocks/>
          </p:cNvCxnSpPr>
          <p:nvPr/>
        </p:nvCxnSpPr>
        <p:spPr>
          <a:xfrm>
            <a:off x="853565" y="5506824"/>
            <a:ext cx="701857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字方塊 4">
            <a:extLst>
              <a:ext uri="{FF2B5EF4-FFF2-40B4-BE49-F238E27FC236}">
                <a16:creationId xmlns:a16="http://schemas.microsoft.com/office/drawing/2014/main" id="{618CE24E-FBA5-435B-82AA-3A5EB0EC5C2F}"/>
              </a:ext>
            </a:extLst>
          </p:cNvPr>
          <p:cNvSpPr txBox="1"/>
          <p:nvPr/>
        </p:nvSpPr>
        <p:spPr>
          <a:xfrm>
            <a:off x="6316468" y="1886816"/>
            <a:ext cx="2646700" cy="830997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其實這題用看的就知道答案了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!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78235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Column Correspondence Theorem</a:t>
            </a:r>
            <a:endParaRPr lang="zh-TW" altLang="en-US" dirty="0"/>
          </a:p>
        </p:txBody>
      </p:sp>
      <p:pic>
        <p:nvPicPr>
          <p:cNvPr id="4" name="Picture 1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001" y="2898691"/>
            <a:ext cx="4004916" cy="1353578"/>
          </a:xfrm>
          <a:prstGeom prst="rect">
            <a:avLst/>
          </a:prstGeom>
        </p:spPr>
      </p:pic>
      <p:pic>
        <p:nvPicPr>
          <p:cNvPr id="5" name="Picture 2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1350" y="2898691"/>
            <a:ext cx="3795600" cy="1353578"/>
          </a:xfrm>
          <a:prstGeom prst="rect">
            <a:avLst/>
          </a:prstGeom>
        </p:spPr>
      </p:pic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1737757" y="1971373"/>
            <a:ext cx="191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pivot columns</a:t>
            </a:r>
            <a:endParaRPr lang="en-US" altLang="zh-TW" sz="2400" dirty="0"/>
          </a:p>
        </p:txBody>
      </p:sp>
      <p:sp>
        <p:nvSpPr>
          <p:cNvPr id="14" name="Line 6"/>
          <p:cNvSpPr>
            <a:spLocks noChangeShapeType="1"/>
          </p:cNvSpPr>
          <p:nvPr/>
        </p:nvSpPr>
        <p:spPr bwMode="auto">
          <a:xfrm flipH="1">
            <a:off x="1338875" y="2401983"/>
            <a:ext cx="1300582" cy="33930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" name="Line 7"/>
          <p:cNvSpPr>
            <a:spLocks noChangeShapeType="1"/>
          </p:cNvSpPr>
          <p:nvPr/>
        </p:nvSpPr>
        <p:spPr bwMode="auto">
          <a:xfrm>
            <a:off x="2639455" y="2401983"/>
            <a:ext cx="57151" cy="33930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" name="Line 8"/>
          <p:cNvSpPr>
            <a:spLocks noChangeShapeType="1"/>
          </p:cNvSpPr>
          <p:nvPr/>
        </p:nvSpPr>
        <p:spPr bwMode="auto">
          <a:xfrm>
            <a:off x="2639457" y="2401981"/>
            <a:ext cx="504825" cy="33930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1" name="矩形 20"/>
          <p:cNvSpPr/>
          <p:nvPr/>
        </p:nvSpPr>
        <p:spPr>
          <a:xfrm>
            <a:off x="3064262" y="2772187"/>
            <a:ext cx="475371" cy="159661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矩形 21"/>
          <p:cNvSpPr/>
          <p:nvPr/>
        </p:nvSpPr>
        <p:spPr>
          <a:xfrm>
            <a:off x="1267246" y="2772186"/>
            <a:ext cx="518557" cy="159661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矩形 22"/>
          <p:cNvSpPr/>
          <p:nvPr/>
        </p:nvSpPr>
        <p:spPr>
          <a:xfrm>
            <a:off x="2461107" y="2772187"/>
            <a:ext cx="518557" cy="159661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文字方塊 29"/>
          <p:cNvSpPr txBox="1"/>
          <p:nvPr/>
        </p:nvSpPr>
        <p:spPr>
          <a:xfrm>
            <a:off x="1507358" y="5730439"/>
            <a:ext cx="6535386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The pivot columns are linear independent.</a:t>
            </a:r>
            <a:endParaRPr lang="zh-TW" altLang="en-US" sz="2800" dirty="0"/>
          </a:p>
        </p:txBody>
      </p:sp>
      <p:sp>
        <p:nvSpPr>
          <p:cNvPr id="31" name="文字方塊 30"/>
          <p:cNvSpPr txBox="1"/>
          <p:nvPr/>
        </p:nvSpPr>
        <p:spPr>
          <a:xfrm>
            <a:off x="5350875" y="4319154"/>
            <a:ext cx="22007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0000FF"/>
                </a:solidFill>
              </a:rPr>
              <a:t>linear independent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32" name="文字方塊 31"/>
          <p:cNvSpPr txBox="1"/>
          <p:nvPr/>
        </p:nvSpPr>
        <p:spPr>
          <a:xfrm>
            <a:off x="1335496" y="4368799"/>
            <a:ext cx="22007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0000FF"/>
                </a:solidFill>
              </a:rPr>
              <a:t>linear independent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5878402" y="2010126"/>
            <a:ext cx="20909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</a:rPr>
              <a:t>Leading entries</a:t>
            </a:r>
          </a:p>
        </p:txBody>
      </p:sp>
      <p:sp>
        <p:nvSpPr>
          <p:cNvPr id="26" name="Line 6"/>
          <p:cNvSpPr>
            <a:spLocks noChangeShapeType="1"/>
          </p:cNvSpPr>
          <p:nvPr/>
        </p:nvSpPr>
        <p:spPr bwMode="auto">
          <a:xfrm flipH="1">
            <a:off x="5860645" y="2421709"/>
            <a:ext cx="882029" cy="435254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9" name="Line 7"/>
          <p:cNvSpPr>
            <a:spLocks noChangeShapeType="1"/>
          </p:cNvSpPr>
          <p:nvPr/>
        </p:nvSpPr>
        <p:spPr bwMode="auto">
          <a:xfrm flipH="1">
            <a:off x="6614106" y="2421708"/>
            <a:ext cx="151156" cy="779591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" name="Line 8"/>
          <p:cNvSpPr>
            <a:spLocks noChangeShapeType="1"/>
          </p:cNvSpPr>
          <p:nvPr/>
        </p:nvSpPr>
        <p:spPr bwMode="auto">
          <a:xfrm>
            <a:off x="6802093" y="2432883"/>
            <a:ext cx="252413" cy="1093768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" name="橢圓 2"/>
          <p:cNvSpPr/>
          <p:nvPr/>
        </p:nvSpPr>
        <p:spPr>
          <a:xfrm>
            <a:off x="5636302" y="2844466"/>
            <a:ext cx="325607" cy="363268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" name="橢圓 33"/>
          <p:cNvSpPr/>
          <p:nvPr/>
        </p:nvSpPr>
        <p:spPr>
          <a:xfrm>
            <a:off x="6451254" y="3206938"/>
            <a:ext cx="325607" cy="363268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5" name="橢圓 34"/>
          <p:cNvSpPr/>
          <p:nvPr/>
        </p:nvSpPr>
        <p:spPr>
          <a:xfrm>
            <a:off x="6871307" y="3526651"/>
            <a:ext cx="325607" cy="363268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1074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Column Correspondence Theorem</a:t>
            </a:r>
            <a:endParaRPr lang="zh-TW" altLang="en-US" dirty="0"/>
          </a:p>
        </p:txBody>
      </p:sp>
      <p:sp>
        <p:nvSpPr>
          <p:cNvPr id="24" name="Text Box 14"/>
          <p:cNvSpPr txBox="1">
            <a:spLocks noChangeArrowheads="1"/>
          </p:cNvSpPr>
          <p:nvPr/>
        </p:nvSpPr>
        <p:spPr bwMode="auto">
          <a:xfrm>
            <a:off x="1196129" y="4409675"/>
            <a:ext cx="245932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b="1" dirty="0">
                <a:solidFill>
                  <a:srgbClr val="000000"/>
                </a:solidFill>
              </a:rPr>
              <a:t>a</a:t>
            </a:r>
            <a:r>
              <a:rPr lang="en-US" altLang="zh-TW" sz="2400" baseline="-25000" dirty="0">
                <a:solidFill>
                  <a:srgbClr val="000000"/>
                </a:solidFill>
                <a:sym typeface="Symbol" pitchFamily="18" charset="2"/>
              </a:rPr>
              <a:t>2</a:t>
            </a:r>
            <a:r>
              <a:rPr lang="en-US" altLang="zh-TW" sz="2400" dirty="0"/>
              <a:t> = 2</a:t>
            </a:r>
            <a:r>
              <a:rPr lang="en-US" altLang="zh-TW" sz="2400" b="1" dirty="0">
                <a:solidFill>
                  <a:srgbClr val="000000"/>
                </a:solidFill>
              </a:rPr>
              <a:t>a</a:t>
            </a:r>
            <a:r>
              <a:rPr lang="en-US" altLang="zh-TW" sz="2400" baseline="-25000" dirty="0">
                <a:solidFill>
                  <a:srgbClr val="000000"/>
                </a:solidFill>
                <a:sym typeface="Symbol" pitchFamily="18" charset="2"/>
              </a:rPr>
              <a:t>1</a:t>
            </a:r>
          </a:p>
          <a:p>
            <a:r>
              <a:rPr lang="en-US" altLang="zh-TW" sz="2400" b="1" dirty="0">
                <a:solidFill>
                  <a:srgbClr val="000000"/>
                </a:solidFill>
              </a:rPr>
              <a:t>a</a:t>
            </a:r>
            <a:r>
              <a:rPr lang="en-US" altLang="zh-TW" sz="2400" baseline="-25000" dirty="0">
                <a:solidFill>
                  <a:srgbClr val="000000"/>
                </a:solidFill>
                <a:sym typeface="Symbol" pitchFamily="18" charset="2"/>
              </a:rPr>
              <a:t>5</a:t>
            </a:r>
            <a:r>
              <a:rPr lang="en-US" altLang="zh-TW" sz="2400" dirty="0"/>
              <a:t> = </a:t>
            </a:r>
            <a:r>
              <a:rPr lang="en-US" altLang="zh-TW" sz="2400" dirty="0">
                <a:sym typeface="Symbol" pitchFamily="18" charset="2"/>
              </a:rPr>
              <a:t></a:t>
            </a:r>
            <a:r>
              <a:rPr lang="en-US" altLang="zh-TW" sz="2400" b="1" dirty="0">
                <a:solidFill>
                  <a:srgbClr val="000000"/>
                </a:solidFill>
              </a:rPr>
              <a:t>a</a:t>
            </a:r>
            <a:r>
              <a:rPr lang="en-US" altLang="zh-TW" sz="2400" baseline="-25000" dirty="0">
                <a:solidFill>
                  <a:srgbClr val="000000"/>
                </a:solidFill>
                <a:sym typeface="Symbol" pitchFamily="18" charset="2"/>
              </a:rPr>
              <a:t>1</a:t>
            </a:r>
            <a:r>
              <a:rPr lang="en-US" altLang="zh-TW" sz="2400" dirty="0">
                <a:solidFill>
                  <a:srgbClr val="000000"/>
                </a:solidFill>
                <a:sym typeface="Symbol" pitchFamily="18" charset="2"/>
              </a:rPr>
              <a:t>+</a:t>
            </a:r>
            <a:r>
              <a:rPr lang="en-US" altLang="zh-TW" sz="2400" b="1" dirty="0">
                <a:solidFill>
                  <a:srgbClr val="000000"/>
                </a:solidFill>
              </a:rPr>
              <a:t>a</a:t>
            </a:r>
            <a:r>
              <a:rPr lang="en-US" altLang="zh-TW" sz="2400" baseline="-25000" dirty="0">
                <a:solidFill>
                  <a:srgbClr val="000000"/>
                </a:solidFill>
                <a:sym typeface="Symbol" pitchFamily="18" charset="2"/>
              </a:rPr>
              <a:t>4</a:t>
            </a:r>
          </a:p>
          <a:p>
            <a:r>
              <a:rPr lang="en-US" altLang="zh-TW" sz="2400" b="1" dirty="0">
                <a:solidFill>
                  <a:srgbClr val="000000"/>
                </a:solidFill>
              </a:rPr>
              <a:t>a</a:t>
            </a:r>
            <a:r>
              <a:rPr lang="en-US" altLang="zh-TW" sz="2400" baseline="-25000" dirty="0">
                <a:solidFill>
                  <a:srgbClr val="000000"/>
                </a:solidFill>
                <a:sym typeface="Symbol" pitchFamily="18" charset="2"/>
              </a:rPr>
              <a:t>6</a:t>
            </a:r>
            <a:r>
              <a:rPr lang="en-US" altLang="zh-TW" sz="2400" dirty="0"/>
              <a:t> = </a:t>
            </a:r>
            <a:r>
              <a:rPr lang="en-US" altLang="zh-TW" sz="2400" dirty="0">
                <a:sym typeface="Symbol" pitchFamily="18" charset="2"/>
              </a:rPr>
              <a:t>5</a:t>
            </a:r>
            <a:r>
              <a:rPr lang="en-US" altLang="zh-TW" sz="2400" b="1" dirty="0">
                <a:solidFill>
                  <a:srgbClr val="000000"/>
                </a:solidFill>
              </a:rPr>
              <a:t>a</a:t>
            </a:r>
            <a:r>
              <a:rPr lang="en-US" altLang="zh-TW" sz="2400" baseline="-25000" dirty="0">
                <a:solidFill>
                  <a:srgbClr val="000000"/>
                </a:solidFill>
                <a:sym typeface="Symbol" pitchFamily="18" charset="2"/>
              </a:rPr>
              <a:t>1</a:t>
            </a:r>
            <a:r>
              <a:rPr lang="en-US" altLang="zh-TW" sz="2400" dirty="0">
                <a:sym typeface="Symbol" pitchFamily="18" charset="2"/>
              </a:rPr>
              <a:t>3</a:t>
            </a:r>
            <a:r>
              <a:rPr lang="en-US" altLang="zh-TW" sz="2400" b="1" dirty="0">
                <a:solidFill>
                  <a:srgbClr val="000000"/>
                </a:solidFill>
              </a:rPr>
              <a:t>a</a:t>
            </a:r>
            <a:r>
              <a:rPr lang="en-US" altLang="zh-TW" sz="2400" baseline="-25000" dirty="0">
                <a:solidFill>
                  <a:srgbClr val="000000"/>
                </a:solidFill>
                <a:sym typeface="Symbol" pitchFamily="18" charset="2"/>
              </a:rPr>
              <a:t>3</a:t>
            </a:r>
            <a:r>
              <a:rPr lang="en-US" altLang="zh-TW" sz="2400" dirty="0">
                <a:solidFill>
                  <a:srgbClr val="000000"/>
                </a:solidFill>
                <a:sym typeface="Symbol" pitchFamily="18" charset="2"/>
              </a:rPr>
              <a:t>+2</a:t>
            </a:r>
            <a:r>
              <a:rPr lang="en-US" altLang="zh-TW" sz="2400" b="1" dirty="0">
                <a:solidFill>
                  <a:srgbClr val="000000"/>
                </a:solidFill>
              </a:rPr>
              <a:t>a</a:t>
            </a:r>
            <a:r>
              <a:rPr lang="en-US" altLang="zh-TW" sz="2400" baseline="-25000" dirty="0">
                <a:solidFill>
                  <a:srgbClr val="000000"/>
                </a:solidFill>
                <a:sym typeface="Symbol" pitchFamily="18" charset="2"/>
              </a:rPr>
              <a:t>4</a:t>
            </a:r>
          </a:p>
        </p:txBody>
      </p:sp>
      <p:sp>
        <p:nvSpPr>
          <p:cNvPr id="26" name="文字方塊 25"/>
          <p:cNvSpPr txBox="1"/>
          <p:nvPr/>
        </p:nvSpPr>
        <p:spPr>
          <a:xfrm>
            <a:off x="1267246" y="5767410"/>
            <a:ext cx="7176475" cy="83099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400" dirty="0"/>
              <a:t>The non-pivot columns are the linear combination of the previous pivot columns.</a:t>
            </a:r>
            <a:endParaRPr lang="zh-TW" altLang="en-US" sz="2400" dirty="0"/>
          </a:p>
        </p:txBody>
      </p:sp>
      <p:sp>
        <p:nvSpPr>
          <p:cNvPr id="29" name="Text Box 14"/>
          <p:cNvSpPr txBox="1">
            <a:spLocks noChangeArrowheads="1"/>
          </p:cNvSpPr>
          <p:nvPr/>
        </p:nvSpPr>
        <p:spPr bwMode="auto">
          <a:xfrm>
            <a:off x="5489486" y="4428354"/>
            <a:ext cx="232948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b="1" dirty="0">
                <a:solidFill>
                  <a:srgbClr val="000000"/>
                </a:solidFill>
              </a:rPr>
              <a:t>r</a:t>
            </a:r>
            <a:r>
              <a:rPr lang="en-US" altLang="zh-TW" sz="2400" baseline="-25000" dirty="0">
                <a:solidFill>
                  <a:srgbClr val="000000"/>
                </a:solidFill>
                <a:sym typeface="Symbol" pitchFamily="18" charset="2"/>
              </a:rPr>
              <a:t>2</a:t>
            </a:r>
            <a:r>
              <a:rPr lang="en-US" altLang="zh-TW" sz="2400" dirty="0"/>
              <a:t> = 2</a:t>
            </a:r>
            <a:r>
              <a:rPr lang="en-US" altLang="zh-TW" sz="2400" b="1" dirty="0">
                <a:solidFill>
                  <a:srgbClr val="000000"/>
                </a:solidFill>
              </a:rPr>
              <a:t>r</a:t>
            </a:r>
            <a:r>
              <a:rPr lang="en-US" altLang="zh-TW" sz="2400" baseline="-25000" dirty="0">
                <a:solidFill>
                  <a:srgbClr val="000000"/>
                </a:solidFill>
                <a:sym typeface="Symbol" pitchFamily="18" charset="2"/>
              </a:rPr>
              <a:t>1</a:t>
            </a:r>
          </a:p>
          <a:p>
            <a:r>
              <a:rPr lang="en-US" altLang="zh-TW" sz="2400" b="1" dirty="0">
                <a:solidFill>
                  <a:srgbClr val="000000"/>
                </a:solidFill>
              </a:rPr>
              <a:t>r</a:t>
            </a:r>
            <a:r>
              <a:rPr lang="en-US" altLang="zh-TW" sz="2400" baseline="-25000" dirty="0">
                <a:solidFill>
                  <a:srgbClr val="000000"/>
                </a:solidFill>
                <a:sym typeface="Symbol" pitchFamily="18" charset="2"/>
              </a:rPr>
              <a:t>5</a:t>
            </a:r>
            <a:r>
              <a:rPr lang="en-US" altLang="zh-TW" sz="2400" dirty="0"/>
              <a:t> = </a:t>
            </a:r>
            <a:r>
              <a:rPr lang="en-US" altLang="zh-TW" sz="2400" dirty="0">
                <a:sym typeface="Symbol" pitchFamily="18" charset="2"/>
              </a:rPr>
              <a:t></a:t>
            </a:r>
            <a:r>
              <a:rPr lang="en-US" altLang="zh-TW" sz="2400" b="1" dirty="0">
                <a:solidFill>
                  <a:srgbClr val="000000"/>
                </a:solidFill>
              </a:rPr>
              <a:t>r</a:t>
            </a:r>
            <a:r>
              <a:rPr lang="en-US" altLang="zh-TW" sz="2400" baseline="-25000" dirty="0">
                <a:solidFill>
                  <a:srgbClr val="000000"/>
                </a:solidFill>
                <a:sym typeface="Symbol" pitchFamily="18" charset="2"/>
              </a:rPr>
              <a:t>1</a:t>
            </a:r>
            <a:r>
              <a:rPr lang="en-US" altLang="zh-TW" sz="2400" dirty="0">
                <a:solidFill>
                  <a:srgbClr val="000000"/>
                </a:solidFill>
                <a:sym typeface="Symbol" pitchFamily="18" charset="2"/>
              </a:rPr>
              <a:t>+</a:t>
            </a:r>
            <a:r>
              <a:rPr lang="en-US" altLang="zh-TW" sz="2400" b="1" dirty="0">
                <a:solidFill>
                  <a:srgbClr val="000000"/>
                </a:solidFill>
              </a:rPr>
              <a:t>r</a:t>
            </a:r>
            <a:r>
              <a:rPr lang="en-US" altLang="zh-TW" sz="2400" baseline="-25000" dirty="0">
                <a:solidFill>
                  <a:srgbClr val="000000"/>
                </a:solidFill>
                <a:sym typeface="Symbol" pitchFamily="18" charset="2"/>
              </a:rPr>
              <a:t>4</a:t>
            </a:r>
          </a:p>
          <a:p>
            <a:r>
              <a:rPr lang="en-US" altLang="zh-TW" sz="2400" b="1" dirty="0">
                <a:solidFill>
                  <a:srgbClr val="000000"/>
                </a:solidFill>
              </a:rPr>
              <a:t>r</a:t>
            </a:r>
            <a:r>
              <a:rPr lang="en-US" altLang="zh-TW" sz="2400" baseline="-25000" dirty="0">
                <a:solidFill>
                  <a:srgbClr val="000000"/>
                </a:solidFill>
                <a:sym typeface="Symbol" pitchFamily="18" charset="2"/>
              </a:rPr>
              <a:t>6</a:t>
            </a:r>
            <a:r>
              <a:rPr lang="en-US" altLang="zh-TW" sz="2400" dirty="0"/>
              <a:t> = </a:t>
            </a:r>
            <a:r>
              <a:rPr lang="en-US" altLang="zh-TW" sz="2400" dirty="0">
                <a:sym typeface="Symbol" pitchFamily="18" charset="2"/>
              </a:rPr>
              <a:t>5</a:t>
            </a:r>
            <a:r>
              <a:rPr lang="en-US" altLang="zh-TW" sz="2400" b="1" dirty="0">
                <a:solidFill>
                  <a:srgbClr val="000000"/>
                </a:solidFill>
              </a:rPr>
              <a:t>r</a:t>
            </a:r>
            <a:r>
              <a:rPr lang="en-US" altLang="zh-TW" sz="2400" baseline="-25000" dirty="0">
                <a:solidFill>
                  <a:srgbClr val="000000"/>
                </a:solidFill>
                <a:sym typeface="Symbol" pitchFamily="18" charset="2"/>
              </a:rPr>
              <a:t>1</a:t>
            </a:r>
            <a:r>
              <a:rPr lang="en-US" altLang="zh-TW" sz="2400" dirty="0">
                <a:sym typeface="Symbol" pitchFamily="18" charset="2"/>
              </a:rPr>
              <a:t>3</a:t>
            </a:r>
            <a:r>
              <a:rPr lang="en-US" altLang="zh-TW" sz="2400" b="1" dirty="0">
                <a:solidFill>
                  <a:srgbClr val="000000"/>
                </a:solidFill>
              </a:rPr>
              <a:t>r</a:t>
            </a:r>
            <a:r>
              <a:rPr lang="en-US" altLang="zh-TW" sz="2400" baseline="-25000" dirty="0">
                <a:solidFill>
                  <a:srgbClr val="000000"/>
                </a:solidFill>
                <a:sym typeface="Symbol" pitchFamily="18" charset="2"/>
              </a:rPr>
              <a:t>3</a:t>
            </a:r>
            <a:r>
              <a:rPr lang="en-US" altLang="zh-TW" sz="2400" dirty="0">
                <a:solidFill>
                  <a:srgbClr val="000000"/>
                </a:solidFill>
                <a:sym typeface="Symbol" pitchFamily="18" charset="2"/>
              </a:rPr>
              <a:t>+2</a:t>
            </a:r>
            <a:r>
              <a:rPr lang="en-US" altLang="zh-TW" sz="2400" b="1" dirty="0">
                <a:solidFill>
                  <a:srgbClr val="000000"/>
                </a:solidFill>
              </a:rPr>
              <a:t>r</a:t>
            </a:r>
            <a:r>
              <a:rPr lang="en-US" altLang="zh-TW" sz="2400" baseline="-25000" dirty="0">
                <a:solidFill>
                  <a:srgbClr val="000000"/>
                </a:solidFill>
                <a:sym typeface="Symbol" pitchFamily="18" charset="2"/>
              </a:rPr>
              <a:t>4</a:t>
            </a:r>
          </a:p>
        </p:txBody>
      </p:sp>
      <p:pic>
        <p:nvPicPr>
          <p:cNvPr id="30" name="Picture 1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001" y="2898691"/>
            <a:ext cx="4004916" cy="1353578"/>
          </a:xfrm>
          <a:prstGeom prst="rect">
            <a:avLst/>
          </a:prstGeom>
        </p:spPr>
      </p:pic>
      <p:pic>
        <p:nvPicPr>
          <p:cNvPr id="31" name="Picture 2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1350" y="2898691"/>
            <a:ext cx="3795600" cy="1353578"/>
          </a:xfrm>
          <a:prstGeom prst="rect">
            <a:avLst/>
          </a:prstGeom>
        </p:spPr>
      </p:pic>
      <p:sp>
        <p:nvSpPr>
          <p:cNvPr id="32" name="Text Box 5"/>
          <p:cNvSpPr txBox="1">
            <a:spLocks noChangeArrowheads="1"/>
          </p:cNvSpPr>
          <p:nvPr/>
        </p:nvSpPr>
        <p:spPr bwMode="auto">
          <a:xfrm>
            <a:off x="1737757" y="1971373"/>
            <a:ext cx="191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pivot columns</a:t>
            </a:r>
            <a:endParaRPr lang="en-US" altLang="zh-TW" sz="2400" dirty="0"/>
          </a:p>
        </p:txBody>
      </p:sp>
      <p:sp>
        <p:nvSpPr>
          <p:cNvPr id="34" name="Line 6"/>
          <p:cNvSpPr>
            <a:spLocks noChangeShapeType="1"/>
          </p:cNvSpPr>
          <p:nvPr/>
        </p:nvSpPr>
        <p:spPr bwMode="auto">
          <a:xfrm flipH="1">
            <a:off x="1338875" y="2401983"/>
            <a:ext cx="1300582" cy="33930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" name="Line 7"/>
          <p:cNvSpPr>
            <a:spLocks noChangeShapeType="1"/>
          </p:cNvSpPr>
          <p:nvPr/>
        </p:nvSpPr>
        <p:spPr bwMode="auto">
          <a:xfrm>
            <a:off x="2639455" y="2401983"/>
            <a:ext cx="57151" cy="33930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6" name="Line 8"/>
          <p:cNvSpPr>
            <a:spLocks noChangeShapeType="1"/>
          </p:cNvSpPr>
          <p:nvPr/>
        </p:nvSpPr>
        <p:spPr bwMode="auto">
          <a:xfrm>
            <a:off x="2639457" y="2401981"/>
            <a:ext cx="504825" cy="33930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7" name="矩形 36"/>
          <p:cNvSpPr/>
          <p:nvPr/>
        </p:nvSpPr>
        <p:spPr>
          <a:xfrm>
            <a:off x="3064262" y="2772187"/>
            <a:ext cx="475371" cy="159661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8" name="矩形 37"/>
          <p:cNvSpPr/>
          <p:nvPr/>
        </p:nvSpPr>
        <p:spPr>
          <a:xfrm>
            <a:off x="1267246" y="2772186"/>
            <a:ext cx="518557" cy="159661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9" name="矩形 38"/>
          <p:cNvSpPr/>
          <p:nvPr/>
        </p:nvSpPr>
        <p:spPr>
          <a:xfrm>
            <a:off x="2461107" y="2772187"/>
            <a:ext cx="518557" cy="159661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" name="Text Box 5"/>
          <p:cNvSpPr txBox="1">
            <a:spLocks noChangeArrowheads="1"/>
          </p:cNvSpPr>
          <p:nvPr/>
        </p:nvSpPr>
        <p:spPr bwMode="auto">
          <a:xfrm>
            <a:off x="5878402" y="2010126"/>
            <a:ext cx="20909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</a:rPr>
              <a:t>Leading entries</a:t>
            </a:r>
          </a:p>
        </p:txBody>
      </p:sp>
      <p:sp>
        <p:nvSpPr>
          <p:cNvPr id="41" name="Line 6"/>
          <p:cNvSpPr>
            <a:spLocks noChangeShapeType="1"/>
          </p:cNvSpPr>
          <p:nvPr/>
        </p:nvSpPr>
        <p:spPr bwMode="auto">
          <a:xfrm flipH="1">
            <a:off x="5860645" y="2421709"/>
            <a:ext cx="882029" cy="435254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2" name="Line 7"/>
          <p:cNvSpPr>
            <a:spLocks noChangeShapeType="1"/>
          </p:cNvSpPr>
          <p:nvPr/>
        </p:nvSpPr>
        <p:spPr bwMode="auto">
          <a:xfrm flipH="1">
            <a:off x="6614106" y="2421708"/>
            <a:ext cx="151156" cy="779591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3" name="Line 8"/>
          <p:cNvSpPr>
            <a:spLocks noChangeShapeType="1"/>
          </p:cNvSpPr>
          <p:nvPr/>
        </p:nvSpPr>
        <p:spPr bwMode="auto">
          <a:xfrm>
            <a:off x="6802093" y="2432883"/>
            <a:ext cx="252413" cy="1093768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4" name="橢圓 43"/>
          <p:cNvSpPr/>
          <p:nvPr/>
        </p:nvSpPr>
        <p:spPr>
          <a:xfrm>
            <a:off x="5636302" y="2844466"/>
            <a:ext cx="325607" cy="363268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5" name="橢圓 44"/>
          <p:cNvSpPr/>
          <p:nvPr/>
        </p:nvSpPr>
        <p:spPr>
          <a:xfrm>
            <a:off x="6451254" y="3206938"/>
            <a:ext cx="325607" cy="363268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橢圓 45"/>
          <p:cNvSpPr/>
          <p:nvPr/>
        </p:nvSpPr>
        <p:spPr>
          <a:xfrm>
            <a:off x="6871307" y="3526651"/>
            <a:ext cx="325607" cy="363268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94422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 animBg="1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Independent</a:t>
            </a:r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1456336" y="1999058"/>
            <a:ext cx="2647950" cy="830997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400" dirty="0"/>
              <a:t>All columns are independent</a:t>
            </a:r>
            <a:endParaRPr lang="zh-TW" altLang="en-US" sz="2400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1456336" y="3546379"/>
            <a:ext cx="2647950" cy="830997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400" dirty="0"/>
              <a:t>Every column is a pivot column</a:t>
            </a:r>
            <a:endParaRPr lang="zh-TW" altLang="en-US" sz="2400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1456336" y="5067446"/>
            <a:ext cx="2647950" cy="1200329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400" dirty="0"/>
              <a:t>Every column in RREF(A) is standard vector.</a:t>
            </a:r>
            <a:endParaRPr lang="zh-TW" altLang="en-US" sz="2400" dirty="0"/>
          </a:p>
        </p:txBody>
      </p:sp>
      <p:sp>
        <p:nvSpPr>
          <p:cNvPr id="14" name="向右箭號 13"/>
          <p:cNvSpPr/>
          <p:nvPr/>
        </p:nvSpPr>
        <p:spPr>
          <a:xfrm rot="5400000">
            <a:off x="2508865" y="2998687"/>
            <a:ext cx="542892" cy="431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向右箭號 14"/>
          <p:cNvSpPr/>
          <p:nvPr/>
        </p:nvSpPr>
        <p:spPr>
          <a:xfrm rot="5400000">
            <a:off x="2495622" y="4506511"/>
            <a:ext cx="569378" cy="431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87E6CF6-6B19-4F27-BA10-BF13660EF282}"/>
              </a:ext>
            </a:extLst>
          </p:cNvPr>
          <p:cNvSpPr txBox="1"/>
          <p:nvPr/>
        </p:nvSpPr>
        <p:spPr>
          <a:xfrm>
            <a:off x="4536142" y="3941894"/>
            <a:ext cx="31197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If a column is not pivot</a:t>
            </a:r>
            <a:endParaRPr lang="zh-TW" altLang="en-US" sz="2400" dirty="0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0F788ECA-46BA-4EA1-B9B5-FE8DC783283E}"/>
              </a:ext>
            </a:extLst>
          </p:cNvPr>
          <p:cNvSpPr txBox="1"/>
          <p:nvPr/>
        </p:nvSpPr>
        <p:spPr>
          <a:xfrm>
            <a:off x="4536142" y="2584028"/>
            <a:ext cx="46078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The column is the linear combination of left pivot column.</a:t>
            </a:r>
            <a:endParaRPr lang="zh-TW" altLang="en-US" sz="2400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FDCD9C86-ABF9-494C-B68C-6B3295546F33}"/>
              </a:ext>
            </a:extLst>
          </p:cNvPr>
          <p:cNvSpPr txBox="1"/>
          <p:nvPr/>
        </p:nvSpPr>
        <p:spPr>
          <a:xfrm>
            <a:off x="4536142" y="1615178"/>
            <a:ext cx="31197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Dependent </a:t>
            </a:r>
            <a:endParaRPr lang="zh-TW" altLang="en-US" sz="2400" dirty="0"/>
          </a:p>
        </p:txBody>
      </p:sp>
      <p:sp>
        <p:nvSpPr>
          <p:cNvPr id="9" name="箭號: 向下 8">
            <a:extLst>
              <a:ext uri="{FF2B5EF4-FFF2-40B4-BE49-F238E27FC236}">
                <a16:creationId xmlns:a16="http://schemas.microsoft.com/office/drawing/2014/main" id="{4D8D2DF8-5899-4BF2-AB1A-FC2E28760E5C}"/>
              </a:ext>
            </a:extLst>
          </p:cNvPr>
          <p:cNvSpPr/>
          <p:nvPr/>
        </p:nvSpPr>
        <p:spPr>
          <a:xfrm flipV="1">
            <a:off x="5039716" y="2115791"/>
            <a:ext cx="431800" cy="461665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箭號: 向下 9">
            <a:extLst>
              <a:ext uri="{FF2B5EF4-FFF2-40B4-BE49-F238E27FC236}">
                <a16:creationId xmlns:a16="http://schemas.microsoft.com/office/drawing/2014/main" id="{3834EAB5-2734-49CA-BB49-0C3DD5592F29}"/>
              </a:ext>
            </a:extLst>
          </p:cNvPr>
          <p:cNvSpPr/>
          <p:nvPr/>
        </p:nvSpPr>
        <p:spPr>
          <a:xfrm flipV="1">
            <a:off x="5039716" y="3376304"/>
            <a:ext cx="431800" cy="461665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47342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4" grpId="0"/>
      <p:bldP spid="5" grpId="0"/>
      <p:bldP spid="6" grpId="0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Independent</a:t>
            </a:r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1456336" y="1999058"/>
            <a:ext cx="2647950" cy="830997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400" dirty="0"/>
              <a:t>All columns are independent</a:t>
            </a:r>
            <a:endParaRPr lang="zh-TW" altLang="en-US" sz="2400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1456336" y="3546379"/>
            <a:ext cx="2647950" cy="830997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400" dirty="0"/>
              <a:t>Every column is a pivot column</a:t>
            </a:r>
            <a:endParaRPr lang="zh-TW" altLang="en-US" sz="2400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1456336" y="5067446"/>
            <a:ext cx="2647950" cy="1200329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400" dirty="0"/>
              <a:t>Every column in RREF(A) is standard vector.</a:t>
            </a:r>
            <a:endParaRPr lang="zh-TW" altLang="en-US" sz="2400" dirty="0"/>
          </a:p>
        </p:txBody>
      </p:sp>
      <p:sp>
        <p:nvSpPr>
          <p:cNvPr id="14" name="向右箭號 13"/>
          <p:cNvSpPr/>
          <p:nvPr/>
        </p:nvSpPr>
        <p:spPr>
          <a:xfrm rot="5400000">
            <a:off x="2508865" y="2998687"/>
            <a:ext cx="542892" cy="431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向右箭號 14"/>
          <p:cNvSpPr/>
          <p:nvPr/>
        </p:nvSpPr>
        <p:spPr>
          <a:xfrm rot="5400000">
            <a:off x="2495622" y="4506511"/>
            <a:ext cx="569378" cy="431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字方塊 15"/>
              <p:cNvSpPr txBox="1"/>
              <p:nvPr/>
            </p:nvSpPr>
            <p:spPr>
              <a:xfrm>
                <a:off x="5191180" y="1959489"/>
                <a:ext cx="1594860" cy="10633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zh-TW" altLang="en-US" sz="2800" i="1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e>
                              <m:e>
                                <m:r>
                                  <a:rPr lang="zh-TW" altLang="en-US" sz="2800" i="1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e>
                              <m:e>
                                <m:r>
                                  <a:rPr lang="zh-TW" altLang="en-US" sz="2800" i="1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e>
                            </m:mr>
                            <m:mr>
                              <m:e>
                                <m:r>
                                  <a:rPr lang="zh-TW" altLang="en-US" sz="2800" i="1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e>
                              <m:e>
                                <m:r>
                                  <a:rPr lang="zh-TW" altLang="en-US" sz="2800" i="1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e>
                              <m:e>
                                <m:r>
                                  <a:rPr lang="zh-TW" altLang="en-US" sz="2800" i="1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e>
                            </m:mr>
                            <m:mr>
                              <m:e>
                                <m:r>
                                  <a:rPr lang="zh-TW" altLang="en-US" sz="2800" i="1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e>
                              <m:e>
                                <m:r>
                                  <a:rPr lang="zh-TW" altLang="en-US" sz="2800" i="1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e>
                              <m:e>
                                <m:r>
                                  <a:rPr lang="zh-TW" altLang="en-US" sz="2800" i="1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6" name="文字方塊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1180" y="1959489"/>
                <a:ext cx="1594860" cy="106330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文字方塊 16"/>
          <p:cNvSpPr txBox="1"/>
          <p:nvPr/>
        </p:nvSpPr>
        <p:spPr>
          <a:xfrm>
            <a:off x="4288783" y="2943141"/>
            <a:ext cx="342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Columns are linear independent</a:t>
            </a:r>
            <a:endParaRPr lang="zh-TW" altLang="en-US" sz="2800" dirty="0"/>
          </a:p>
        </p:txBody>
      </p:sp>
      <p:sp>
        <p:nvSpPr>
          <p:cNvPr id="18" name="向下箭號 17"/>
          <p:cNvSpPr/>
          <p:nvPr/>
        </p:nvSpPr>
        <p:spPr>
          <a:xfrm>
            <a:off x="5784208" y="4127574"/>
            <a:ext cx="438150" cy="7905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800"/>
          </a:p>
        </p:txBody>
      </p:sp>
      <p:sp>
        <p:nvSpPr>
          <p:cNvPr id="19" name="文字方塊 18"/>
          <p:cNvSpPr txBox="1"/>
          <p:nvPr/>
        </p:nvSpPr>
        <p:spPr>
          <a:xfrm>
            <a:off x="4691921" y="4150863"/>
            <a:ext cx="10922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2800" dirty="0"/>
              <a:t>RREF</a:t>
            </a:r>
            <a:endParaRPr lang="zh-TW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字方塊 19"/>
              <p:cNvSpPr txBox="1"/>
              <p:nvPr/>
            </p:nvSpPr>
            <p:spPr>
              <a:xfrm>
                <a:off x="5147257" y="5120381"/>
                <a:ext cx="1682705" cy="11394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0" name="文字方塊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7257" y="5120381"/>
                <a:ext cx="1682705" cy="113941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文字方塊 20"/>
          <p:cNvSpPr txBox="1"/>
          <p:nvPr/>
        </p:nvSpPr>
        <p:spPr>
          <a:xfrm>
            <a:off x="5495069" y="1438663"/>
            <a:ext cx="10164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3X3</a:t>
            </a:r>
            <a:endParaRPr lang="zh-TW" altLang="en-US" sz="2800" dirty="0"/>
          </a:p>
        </p:txBody>
      </p:sp>
      <p:sp>
        <p:nvSpPr>
          <p:cNvPr id="3" name="矩形 2"/>
          <p:cNvSpPr/>
          <p:nvPr/>
        </p:nvSpPr>
        <p:spPr>
          <a:xfrm>
            <a:off x="5322202" y="5000615"/>
            <a:ext cx="345734" cy="13789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矩形 27"/>
          <p:cNvSpPr/>
          <p:nvPr/>
        </p:nvSpPr>
        <p:spPr>
          <a:xfrm>
            <a:off x="5830415" y="5049192"/>
            <a:ext cx="345734" cy="13789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矩形 28"/>
          <p:cNvSpPr/>
          <p:nvPr/>
        </p:nvSpPr>
        <p:spPr>
          <a:xfrm>
            <a:off x="6314694" y="5092754"/>
            <a:ext cx="345734" cy="13789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7078358" y="5252111"/>
            <a:ext cx="14369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>
                <a:solidFill>
                  <a:srgbClr val="FF0000"/>
                </a:solidFill>
              </a:rPr>
              <a:t>Identity matrix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659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7" grpId="0"/>
      <p:bldP spid="18" grpId="0" animBg="1"/>
      <p:bldP spid="19" grpId="0"/>
      <p:bldP spid="20" grpId="0"/>
      <p:bldP spid="3" grpId="0" animBg="1"/>
      <p:bldP spid="28" grpId="0" animBg="1"/>
      <p:bldP spid="29" grpId="0" animBg="1"/>
      <p:bldP spid="7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576</Words>
  <Application>Microsoft Office PowerPoint</Application>
  <PresentationFormat>如螢幕大小 (4:3)</PresentationFormat>
  <Paragraphs>129</Paragraphs>
  <Slides>12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9" baseType="lpstr">
      <vt:lpstr>微軟正黑體</vt:lpstr>
      <vt:lpstr>Arial</vt:lpstr>
      <vt:lpstr>Calibri</vt:lpstr>
      <vt:lpstr>Calibri Light</vt:lpstr>
      <vt:lpstr>Cambria Math</vt:lpstr>
      <vt:lpstr>Times New Roman</vt:lpstr>
      <vt:lpstr>Office 佈景主題</vt:lpstr>
      <vt:lpstr>Check Independence</vt:lpstr>
      <vt:lpstr>Checking Independence</vt:lpstr>
      <vt:lpstr>Checking Independence</vt:lpstr>
      <vt:lpstr>Checking Independence</vt:lpstr>
      <vt:lpstr>Checking Independence</vt:lpstr>
      <vt:lpstr>Column Correspondence Theorem</vt:lpstr>
      <vt:lpstr>Column Correspondence Theorem</vt:lpstr>
      <vt:lpstr>Independent</vt:lpstr>
      <vt:lpstr>Independent</vt:lpstr>
      <vt:lpstr>Independent</vt:lpstr>
      <vt:lpstr>Independent</vt:lpstr>
      <vt:lpstr>Independent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Check Independence</dc:title>
  <dc:creator>Hung-yi Lee</dc:creator>
  <cp:lastModifiedBy>Hung-yi Lee</cp:lastModifiedBy>
  <cp:revision>5</cp:revision>
  <dcterms:created xsi:type="dcterms:W3CDTF">2020-09-29T13:55:19Z</dcterms:created>
  <dcterms:modified xsi:type="dcterms:W3CDTF">2020-09-29T14:42:31Z</dcterms:modified>
</cp:coreProperties>
</file>